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sldIdLst>
    <p:sldId id="256" r:id="rId2"/>
    <p:sldId id="257" r:id="rId3"/>
    <p:sldId id="262" r:id="rId4"/>
    <p:sldId id="260" r:id="rId5"/>
    <p:sldId id="263" r:id="rId6"/>
    <p:sldId id="259" r:id="rId7"/>
    <p:sldId id="264" r:id="rId8"/>
    <p:sldId id="265" r:id="rId9"/>
    <p:sldId id="266" r:id="rId10"/>
    <p:sldId id="270" r:id="rId11"/>
    <p:sldId id="271" r:id="rId12"/>
    <p:sldId id="272" r:id="rId13"/>
    <p:sldId id="268" r:id="rId14"/>
    <p:sldId id="267" r:id="rId15"/>
    <p:sldId id="269"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75"/>
    <p:restoredTop sz="96197"/>
  </p:normalViewPr>
  <p:slideViewPr>
    <p:cSldViewPr snapToGrid="0">
      <p:cViewPr varScale="1">
        <p:scale>
          <a:sx n="87" d="100"/>
          <a:sy n="87" d="100"/>
        </p:scale>
        <p:origin x="208"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3/21/24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1842147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7649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95739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4972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20099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340464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845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5465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657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011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3/21/24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014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3/21/24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428144613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90" r:id="rId6"/>
    <p:sldLayoutId id="2147483885" r:id="rId7"/>
    <p:sldLayoutId id="2147483886" r:id="rId8"/>
    <p:sldLayoutId id="2147483887" r:id="rId9"/>
    <p:sldLayoutId id="2147483889" r:id="rId10"/>
    <p:sldLayoutId id="2147483888"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sv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7D0C495-14B0-423E-838E-4E20256C3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9CE9F38-DEA8-46C3-B8FA-DAB191F21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95523" y="-1"/>
            <a:ext cx="6413682" cy="6857987"/>
          </a:xfrm>
          <a:custGeom>
            <a:avLst/>
            <a:gdLst>
              <a:gd name="connsiteX0" fmla="*/ 0 w 6413682"/>
              <a:gd name="connsiteY0" fmla="*/ 0 h 6857987"/>
              <a:gd name="connsiteX1" fmla="*/ 6413682 w 6413682"/>
              <a:gd name="connsiteY1" fmla="*/ 0 h 6857987"/>
              <a:gd name="connsiteX2" fmla="*/ 6413682 w 6413682"/>
              <a:gd name="connsiteY2" fmla="*/ 6857987 h 6857987"/>
              <a:gd name="connsiteX3" fmla="*/ 6407241 w 6413682"/>
              <a:gd name="connsiteY3" fmla="*/ 6857987 h 6857987"/>
              <a:gd name="connsiteX4" fmla="*/ 6398174 w 6413682"/>
              <a:gd name="connsiteY4" fmla="*/ 6504093 h 6857987"/>
              <a:gd name="connsiteX5" fmla="*/ 151765 w 6413682"/>
              <a:gd name="connsiteY5" fmla="*/ 16175 h 6857987"/>
              <a:gd name="connsiteX6" fmla="*/ 0 w 6413682"/>
              <a:gd name="connsiteY6" fmla="*/ 4784 h 685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682" h="6857987">
                <a:moveTo>
                  <a:pt x="0" y="0"/>
                </a:moveTo>
                <a:lnTo>
                  <a:pt x="6413682" y="0"/>
                </a:lnTo>
                <a:lnTo>
                  <a:pt x="6413682" y="6857987"/>
                </a:lnTo>
                <a:lnTo>
                  <a:pt x="6407241" y="6857987"/>
                </a:lnTo>
                <a:lnTo>
                  <a:pt x="6398174" y="6504093"/>
                </a:lnTo>
                <a:cubicBezTo>
                  <a:pt x="6223592" y="3104756"/>
                  <a:pt x="3548252" y="356623"/>
                  <a:pt x="151765" y="16175"/>
                </a:cubicBezTo>
                <a:lnTo>
                  <a:pt x="0" y="478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782044-484B-E464-AAB1-C7D61822766D}"/>
              </a:ext>
            </a:extLst>
          </p:cNvPr>
          <p:cNvSpPr>
            <a:spLocks noGrp="1"/>
          </p:cNvSpPr>
          <p:nvPr>
            <p:ph type="ctrTitle"/>
          </p:nvPr>
        </p:nvSpPr>
        <p:spPr>
          <a:xfrm>
            <a:off x="1084728" y="2510443"/>
            <a:ext cx="5587621" cy="2249817"/>
          </a:xfrm>
        </p:spPr>
        <p:txBody>
          <a:bodyPr>
            <a:normAutofit/>
          </a:bodyPr>
          <a:lstStyle/>
          <a:p>
            <a:r>
              <a:rPr lang="en-US"/>
              <a:t>Safety Cheers</a:t>
            </a:r>
          </a:p>
        </p:txBody>
      </p:sp>
      <p:sp>
        <p:nvSpPr>
          <p:cNvPr id="3" name="Subtitle 2">
            <a:extLst>
              <a:ext uri="{FF2B5EF4-FFF2-40B4-BE49-F238E27FC236}">
                <a16:creationId xmlns:a16="http://schemas.microsoft.com/office/drawing/2014/main" id="{22E1E0FB-8823-1A2A-7848-161F7BC4BBFF}"/>
              </a:ext>
            </a:extLst>
          </p:cNvPr>
          <p:cNvSpPr>
            <a:spLocks noGrp="1"/>
          </p:cNvSpPr>
          <p:nvPr>
            <p:ph type="subTitle" idx="1"/>
          </p:nvPr>
        </p:nvSpPr>
        <p:spPr>
          <a:xfrm>
            <a:off x="1084728" y="4902489"/>
            <a:ext cx="5587621" cy="985075"/>
          </a:xfrm>
        </p:spPr>
        <p:txBody>
          <a:bodyPr>
            <a:normAutofit/>
          </a:bodyPr>
          <a:lstStyle/>
          <a:p>
            <a:r>
              <a:rPr lang="en-US"/>
              <a:t>2024 Hackathon</a:t>
            </a:r>
          </a:p>
        </p:txBody>
      </p:sp>
      <p:pic>
        <p:nvPicPr>
          <p:cNvPr id="4" name="Picture 3">
            <a:extLst>
              <a:ext uri="{FF2B5EF4-FFF2-40B4-BE49-F238E27FC236}">
                <a16:creationId xmlns:a16="http://schemas.microsoft.com/office/drawing/2014/main" id="{C6A5A025-9C05-3314-4F4A-53AB55E0EF57}"/>
              </a:ext>
            </a:extLst>
          </p:cNvPr>
          <p:cNvPicPr>
            <a:picLocks noChangeAspect="1"/>
          </p:cNvPicPr>
          <p:nvPr/>
        </p:nvPicPr>
        <p:blipFill>
          <a:blip r:embed="rId2"/>
          <a:srcRect t="1042" b="1042"/>
          <a:stretch/>
        </p:blipFill>
        <p:spPr>
          <a:xfrm>
            <a:off x="8707926" y="-14"/>
            <a:ext cx="3501966" cy="3428987"/>
          </a:xfrm>
          <a:prstGeom prst="rect">
            <a:avLst/>
          </a:prstGeom>
        </p:spPr>
      </p:pic>
      <p:pic>
        <p:nvPicPr>
          <p:cNvPr id="8" name="Picture 7" descr="A profile of a person wearing a yellow hard hat&#10;&#10;Description automatically generated">
            <a:extLst>
              <a:ext uri="{FF2B5EF4-FFF2-40B4-BE49-F238E27FC236}">
                <a16:creationId xmlns:a16="http://schemas.microsoft.com/office/drawing/2014/main" id="{BBCBBD99-97B7-CED0-DBAD-B07B02EA95D4}"/>
              </a:ext>
            </a:extLst>
          </p:cNvPr>
          <p:cNvPicPr>
            <a:picLocks noChangeAspect="1"/>
          </p:cNvPicPr>
          <p:nvPr/>
        </p:nvPicPr>
        <p:blipFill rotWithShape="1">
          <a:blip r:embed="rId3"/>
          <a:srcRect r="1" b="2085"/>
          <a:stretch/>
        </p:blipFill>
        <p:spPr>
          <a:xfrm>
            <a:off x="8707926" y="3428973"/>
            <a:ext cx="3501966" cy="3428987"/>
          </a:xfrm>
          <a:prstGeom prst="rect">
            <a:avLst/>
          </a:prstGeom>
        </p:spPr>
      </p:pic>
    </p:spTree>
    <p:extLst>
      <p:ext uri="{BB962C8B-B14F-4D97-AF65-F5344CB8AC3E}">
        <p14:creationId xmlns:p14="http://schemas.microsoft.com/office/powerpoint/2010/main" val="272899162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BFD7-A96B-B550-CD79-26BB9B89D856}"/>
              </a:ext>
            </a:extLst>
          </p:cNvPr>
          <p:cNvSpPr>
            <a:spLocks noGrp="1"/>
          </p:cNvSpPr>
          <p:nvPr>
            <p:ph type="title"/>
          </p:nvPr>
        </p:nvSpPr>
        <p:spPr>
          <a:xfrm>
            <a:off x="457929" y="130498"/>
            <a:ext cx="9950103" cy="975630"/>
          </a:xfrm>
        </p:spPr>
        <p:txBody>
          <a:bodyPr/>
          <a:lstStyle/>
          <a:p>
            <a:r>
              <a:rPr lang="en-US"/>
              <a:t>Solution – Image Generation Negative Cases</a:t>
            </a:r>
          </a:p>
        </p:txBody>
      </p:sp>
      <p:sp>
        <p:nvSpPr>
          <p:cNvPr id="3" name="Content Placeholder 2">
            <a:extLst>
              <a:ext uri="{FF2B5EF4-FFF2-40B4-BE49-F238E27FC236}">
                <a16:creationId xmlns:a16="http://schemas.microsoft.com/office/drawing/2014/main" id="{813D2547-B064-000C-BD88-FDA2FD6A8F4F}"/>
              </a:ext>
            </a:extLst>
          </p:cNvPr>
          <p:cNvSpPr>
            <a:spLocks noGrp="1"/>
          </p:cNvSpPr>
          <p:nvPr>
            <p:ph sz="half" idx="1"/>
          </p:nvPr>
        </p:nvSpPr>
        <p:spPr>
          <a:xfrm>
            <a:off x="590664" y="2080325"/>
            <a:ext cx="10677103" cy="3949154"/>
          </a:xfrm>
        </p:spPr>
        <p:txBody>
          <a:bodyPr/>
          <a:lstStyle/>
          <a:p>
            <a:pPr marL="0" indent="0">
              <a:buNone/>
            </a:pPr>
            <a:r>
              <a:rPr lang="en-US" sz="2400" dirty="0"/>
              <a:t>However, sometimes the model is unable to generate images without helmet. In order to generate more negative case images, use Grounded-SAM to locate and mask the helmet in the image, then use stable diffusion to inpainting the masked area.</a:t>
            </a:r>
          </a:p>
          <a:p>
            <a:endParaRPr lang="en-US"/>
          </a:p>
        </p:txBody>
      </p:sp>
    </p:spTree>
    <p:extLst>
      <p:ext uri="{BB962C8B-B14F-4D97-AF65-F5344CB8AC3E}">
        <p14:creationId xmlns:p14="http://schemas.microsoft.com/office/powerpoint/2010/main" val="2602919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63B6-58D4-DDAC-DA2C-0B59D3984F49}"/>
              </a:ext>
            </a:extLst>
          </p:cNvPr>
          <p:cNvSpPr>
            <a:spLocks noGrp="1"/>
          </p:cNvSpPr>
          <p:nvPr>
            <p:ph type="title"/>
          </p:nvPr>
        </p:nvSpPr>
        <p:spPr>
          <a:xfrm>
            <a:off x="455140" y="-119537"/>
            <a:ext cx="10515600" cy="1151197"/>
          </a:xfrm>
        </p:spPr>
        <p:txBody>
          <a:bodyPr/>
          <a:lstStyle/>
          <a:p>
            <a:r>
              <a:rPr lang="en-US" dirty="0"/>
              <a:t>Examples Grounded-SAM + inpainting</a:t>
            </a:r>
          </a:p>
        </p:txBody>
      </p:sp>
      <p:pic>
        <p:nvPicPr>
          <p:cNvPr id="1026" name="Picture 2">
            <a:extLst>
              <a:ext uri="{FF2B5EF4-FFF2-40B4-BE49-F238E27FC236}">
                <a16:creationId xmlns:a16="http://schemas.microsoft.com/office/drawing/2014/main" id="{156BF3D1-E07E-20B2-E568-967846B868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83837" y="1211873"/>
            <a:ext cx="5051831" cy="50518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95D6621-F57E-4700-17F2-F643D40C7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40" y="1161277"/>
            <a:ext cx="5153025" cy="51530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26AD7984-9217-9593-268A-B3243126A62E}"/>
              </a:ext>
            </a:extLst>
          </p:cNvPr>
          <p:cNvSpPr/>
          <p:nvPr/>
        </p:nvSpPr>
        <p:spPr>
          <a:xfrm>
            <a:off x="5608166" y="3608173"/>
            <a:ext cx="879131" cy="518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D38622-1F15-FDDF-EFBA-46054EA34772}"/>
              </a:ext>
            </a:extLst>
          </p:cNvPr>
          <p:cNvSpPr txBox="1"/>
          <p:nvPr/>
        </p:nvSpPr>
        <p:spPr>
          <a:xfrm>
            <a:off x="2001795" y="6314302"/>
            <a:ext cx="2286000" cy="369332"/>
          </a:xfrm>
          <a:prstGeom prst="rect">
            <a:avLst/>
          </a:prstGeom>
          <a:noFill/>
        </p:spPr>
        <p:txBody>
          <a:bodyPr wrap="square" rtlCol="0">
            <a:spAutoFit/>
          </a:bodyPr>
          <a:lstStyle/>
          <a:p>
            <a:r>
              <a:rPr lang="en-US" dirty="0"/>
              <a:t>Prompt: ’helmet’</a:t>
            </a:r>
          </a:p>
        </p:txBody>
      </p:sp>
      <p:sp>
        <p:nvSpPr>
          <p:cNvPr id="5" name="TextBox 4">
            <a:extLst>
              <a:ext uri="{FF2B5EF4-FFF2-40B4-BE49-F238E27FC236}">
                <a16:creationId xmlns:a16="http://schemas.microsoft.com/office/drawing/2014/main" id="{5FE4B522-066F-97F1-AA58-F541345D7FB7}"/>
              </a:ext>
            </a:extLst>
          </p:cNvPr>
          <p:cNvSpPr txBox="1"/>
          <p:nvPr/>
        </p:nvSpPr>
        <p:spPr>
          <a:xfrm>
            <a:off x="8182995" y="6325973"/>
            <a:ext cx="2286000" cy="369332"/>
          </a:xfrm>
          <a:prstGeom prst="rect">
            <a:avLst/>
          </a:prstGeom>
          <a:noFill/>
        </p:spPr>
        <p:txBody>
          <a:bodyPr wrap="square" rtlCol="0">
            <a:spAutoFit/>
          </a:bodyPr>
          <a:lstStyle/>
          <a:p>
            <a:r>
              <a:rPr lang="en-US" dirty="0"/>
              <a:t>Prompt: ‘Human hairs’</a:t>
            </a:r>
          </a:p>
        </p:txBody>
      </p:sp>
    </p:spTree>
    <p:extLst>
      <p:ext uri="{BB962C8B-B14F-4D97-AF65-F5344CB8AC3E}">
        <p14:creationId xmlns:p14="http://schemas.microsoft.com/office/powerpoint/2010/main" val="365655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D31CB-7EB7-8102-E49D-F9AC4386A1F5}"/>
              </a:ext>
            </a:extLst>
          </p:cNvPr>
          <p:cNvSpPr>
            <a:spLocks noGrp="1"/>
          </p:cNvSpPr>
          <p:nvPr>
            <p:ph type="title"/>
          </p:nvPr>
        </p:nvSpPr>
        <p:spPr>
          <a:xfrm>
            <a:off x="483833" y="0"/>
            <a:ext cx="10515600" cy="1125995"/>
          </a:xfrm>
        </p:spPr>
        <p:txBody>
          <a:bodyPr/>
          <a:lstStyle/>
          <a:p>
            <a:r>
              <a:rPr lang="en-US" dirty="0"/>
              <a:t>Examples Grounded-SAM + inpainting</a:t>
            </a:r>
          </a:p>
        </p:txBody>
      </p:sp>
      <p:pic>
        <p:nvPicPr>
          <p:cNvPr id="4" name="Picture 4">
            <a:extLst>
              <a:ext uri="{FF2B5EF4-FFF2-40B4-BE49-F238E27FC236}">
                <a16:creationId xmlns:a16="http://schemas.microsoft.com/office/drawing/2014/main" id="{4694BE34-958B-44A8-E843-34E5D78DB9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20670" y="1305698"/>
            <a:ext cx="4957762" cy="49577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8703CD-6FC2-29DA-4D3E-9E94341EC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 y="1305697"/>
            <a:ext cx="4957763" cy="495776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0731C67C-9626-621F-CC98-E20D091E6B6B}"/>
              </a:ext>
            </a:extLst>
          </p:cNvPr>
          <p:cNvSpPr/>
          <p:nvPr/>
        </p:nvSpPr>
        <p:spPr>
          <a:xfrm>
            <a:off x="5571331" y="3583459"/>
            <a:ext cx="940680" cy="5313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3EDFCE7-BE9D-52A1-E347-B9EC18C40655}"/>
              </a:ext>
            </a:extLst>
          </p:cNvPr>
          <p:cNvSpPr txBox="1"/>
          <p:nvPr/>
        </p:nvSpPr>
        <p:spPr>
          <a:xfrm>
            <a:off x="1989437" y="6351373"/>
            <a:ext cx="2397211" cy="369332"/>
          </a:xfrm>
          <a:prstGeom prst="rect">
            <a:avLst/>
          </a:prstGeom>
          <a:noFill/>
        </p:spPr>
        <p:txBody>
          <a:bodyPr wrap="square" rtlCol="0">
            <a:spAutoFit/>
          </a:bodyPr>
          <a:lstStyle/>
          <a:p>
            <a:r>
              <a:rPr lang="en-US" dirty="0"/>
              <a:t>Prompt: ‘helmet’</a:t>
            </a:r>
          </a:p>
        </p:txBody>
      </p:sp>
      <p:sp>
        <p:nvSpPr>
          <p:cNvPr id="6" name="TextBox 5">
            <a:extLst>
              <a:ext uri="{FF2B5EF4-FFF2-40B4-BE49-F238E27FC236}">
                <a16:creationId xmlns:a16="http://schemas.microsoft.com/office/drawing/2014/main" id="{BC959026-E5D6-912E-A073-403BB0627575}"/>
              </a:ext>
            </a:extLst>
          </p:cNvPr>
          <p:cNvSpPr txBox="1"/>
          <p:nvPr/>
        </p:nvSpPr>
        <p:spPr>
          <a:xfrm>
            <a:off x="7916565" y="6351373"/>
            <a:ext cx="2693773" cy="369332"/>
          </a:xfrm>
          <a:prstGeom prst="rect">
            <a:avLst/>
          </a:prstGeom>
          <a:noFill/>
        </p:spPr>
        <p:txBody>
          <a:bodyPr wrap="square" rtlCol="0">
            <a:spAutoFit/>
          </a:bodyPr>
          <a:lstStyle/>
          <a:p>
            <a:r>
              <a:rPr lang="en-US" dirty="0"/>
              <a:t>Prompt: ‘human hairs’</a:t>
            </a:r>
          </a:p>
        </p:txBody>
      </p:sp>
    </p:spTree>
    <p:extLst>
      <p:ext uri="{BB962C8B-B14F-4D97-AF65-F5344CB8AC3E}">
        <p14:creationId xmlns:p14="http://schemas.microsoft.com/office/powerpoint/2010/main" val="325182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9D37-8C05-46F7-3EDC-0ABF3B90D03C}"/>
              </a:ext>
            </a:extLst>
          </p:cNvPr>
          <p:cNvSpPr>
            <a:spLocks noGrp="1"/>
          </p:cNvSpPr>
          <p:nvPr>
            <p:ph type="title"/>
          </p:nvPr>
        </p:nvSpPr>
        <p:spPr>
          <a:xfrm>
            <a:off x="218046" y="0"/>
            <a:ext cx="9950103" cy="848299"/>
          </a:xfrm>
        </p:spPr>
        <p:txBody>
          <a:bodyPr/>
          <a:lstStyle/>
          <a:p>
            <a:r>
              <a:rPr lang="en-US"/>
              <a:t>Solution – Labeled Image</a:t>
            </a:r>
          </a:p>
        </p:txBody>
      </p:sp>
      <p:pic>
        <p:nvPicPr>
          <p:cNvPr id="24" name="Picture 2">
            <a:extLst>
              <a:ext uri="{FF2B5EF4-FFF2-40B4-BE49-F238E27FC236}">
                <a16:creationId xmlns:a16="http://schemas.microsoft.com/office/drawing/2014/main" id="{BF386459-30B7-5CD0-D999-5EFC8213A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180" y="1069117"/>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9D545DA-9677-0A02-D1A9-B74BB6C68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409" y="1069117"/>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49D3EC71-D742-4956-9323-A59AB28D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027" y="1069117"/>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F9B86D59-E1B7-D94A-C714-60E83E871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0118" y="1069117"/>
            <a:ext cx="1606820" cy="160682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147D6990-F7EE-7042-A819-7ED421981AF9}"/>
              </a:ext>
            </a:extLst>
          </p:cNvPr>
          <p:cNvCxnSpPr/>
          <p:nvPr/>
        </p:nvCxnSpPr>
        <p:spPr>
          <a:xfrm>
            <a:off x="4164940" y="848299"/>
            <a:ext cx="0" cy="57177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79A8B1E0-8AF6-16D0-D7FE-0819DA0A59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180" y="4006264"/>
            <a:ext cx="1504108" cy="15041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9B7BCAF8-ABE9-82EC-67F4-AA2395FBAF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0493" y="4006262"/>
            <a:ext cx="1504107" cy="150410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9A0B2FB9-3783-816C-EDBE-2EF077A5B6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8027" y="4006261"/>
            <a:ext cx="1606820" cy="15041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a:extLst>
              <a:ext uri="{FF2B5EF4-FFF2-40B4-BE49-F238E27FC236}">
                <a16:creationId xmlns:a16="http://schemas.microsoft.com/office/drawing/2014/main" id="{7D7AD468-EBC4-2DB7-8DAF-0C858EB5C1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5117" y="3983121"/>
            <a:ext cx="1606820" cy="1521821"/>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16BE121-8D92-1A9F-3F59-CC96110C4E08}"/>
              </a:ext>
            </a:extLst>
          </p:cNvPr>
          <p:cNvSpPr/>
          <p:nvPr/>
        </p:nvSpPr>
        <p:spPr>
          <a:xfrm>
            <a:off x="5193097" y="1069117"/>
            <a:ext cx="902903" cy="1606820"/>
          </a:xfrm>
          <a:prstGeom prst="rect">
            <a:avLst/>
          </a:prstGeom>
          <a:solidFill>
            <a:schemeClr val="bg1">
              <a:alpha val="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ecision 33">
            <a:extLst>
              <a:ext uri="{FF2B5EF4-FFF2-40B4-BE49-F238E27FC236}">
                <a16:creationId xmlns:a16="http://schemas.microsoft.com/office/drawing/2014/main" id="{80A5F79C-C0FF-1EE5-53ED-A2FC242A4DDF}"/>
              </a:ext>
            </a:extLst>
          </p:cNvPr>
          <p:cNvSpPr/>
          <p:nvPr/>
        </p:nvSpPr>
        <p:spPr>
          <a:xfrm>
            <a:off x="462999" y="3686095"/>
            <a:ext cx="1858781" cy="770804"/>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GPT4V</a:t>
            </a:r>
          </a:p>
        </p:txBody>
      </p:sp>
      <p:sp>
        <p:nvSpPr>
          <p:cNvPr id="35" name="Down Arrow 34">
            <a:extLst>
              <a:ext uri="{FF2B5EF4-FFF2-40B4-BE49-F238E27FC236}">
                <a16:creationId xmlns:a16="http://schemas.microsoft.com/office/drawing/2014/main" id="{77BC87E7-C72A-0852-5E4B-DA0B7D5E3198}"/>
              </a:ext>
            </a:extLst>
          </p:cNvPr>
          <p:cNvSpPr/>
          <p:nvPr/>
        </p:nvSpPr>
        <p:spPr>
          <a:xfrm>
            <a:off x="1120599" y="4749984"/>
            <a:ext cx="581230" cy="754958"/>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7D82A0B-696C-E6E7-D15A-41A58882D980}"/>
              </a:ext>
            </a:extLst>
          </p:cNvPr>
          <p:cNvSpPr txBox="1"/>
          <p:nvPr/>
        </p:nvSpPr>
        <p:spPr>
          <a:xfrm>
            <a:off x="287980" y="1671154"/>
            <a:ext cx="2827697" cy="523220"/>
          </a:xfrm>
          <a:prstGeom prst="rect">
            <a:avLst/>
          </a:prstGeom>
          <a:noFill/>
          <a:ln w="38100">
            <a:solidFill>
              <a:srgbClr val="0070C0"/>
            </a:solidFill>
          </a:ln>
        </p:spPr>
        <p:txBody>
          <a:bodyPr wrap="none" rtlCol="0">
            <a:spAutoFit/>
          </a:bodyPr>
          <a:lstStyle/>
          <a:p>
            <a:r>
              <a:rPr lang="en-US" sz="2800"/>
              <a:t>Labeled Dataset</a:t>
            </a:r>
          </a:p>
        </p:txBody>
      </p:sp>
      <p:sp>
        <p:nvSpPr>
          <p:cNvPr id="37" name="Decision 36">
            <a:extLst>
              <a:ext uri="{FF2B5EF4-FFF2-40B4-BE49-F238E27FC236}">
                <a16:creationId xmlns:a16="http://schemas.microsoft.com/office/drawing/2014/main" id="{6AE4E1DA-0BD8-6F0E-B16F-6DC8414DFB7F}"/>
              </a:ext>
            </a:extLst>
          </p:cNvPr>
          <p:cNvSpPr/>
          <p:nvPr/>
        </p:nvSpPr>
        <p:spPr>
          <a:xfrm>
            <a:off x="0" y="2624514"/>
            <a:ext cx="2827696" cy="770804"/>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GroundingDino</a:t>
            </a:r>
          </a:p>
        </p:txBody>
      </p:sp>
      <p:sp>
        <p:nvSpPr>
          <p:cNvPr id="38" name="TextBox 37">
            <a:extLst>
              <a:ext uri="{FF2B5EF4-FFF2-40B4-BE49-F238E27FC236}">
                <a16:creationId xmlns:a16="http://schemas.microsoft.com/office/drawing/2014/main" id="{BB79AB72-3E96-DC6B-1FD7-8D80F7D93D3F}"/>
              </a:ext>
            </a:extLst>
          </p:cNvPr>
          <p:cNvSpPr txBox="1"/>
          <p:nvPr/>
        </p:nvSpPr>
        <p:spPr>
          <a:xfrm>
            <a:off x="1936136" y="3314083"/>
            <a:ext cx="887872" cy="369332"/>
          </a:xfrm>
          <a:prstGeom prst="rect">
            <a:avLst/>
          </a:prstGeom>
          <a:noFill/>
        </p:spPr>
        <p:txBody>
          <a:bodyPr wrap="none" rtlCol="0">
            <a:spAutoFit/>
          </a:bodyPr>
          <a:lstStyle/>
          <a:p>
            <a:r>
              <a:rPr lang="en-US"/>
              <a:t>Person</a:t>
            </a:r>
          </a:p>
        </p:txBody>
      </p:sp>
      <p:sp>
        <p:nvSpPr>
          <p:cNvPr id="39" name="TextBox 38">
            <a:extLst>
              <a:ext uri="{FF2B5EF4-FFF2-40B4-BE49-F238E27FC236}">
                <a16:creationId xmlns:a16="http://schemas.microsoft.com/office/drawing/2014/main" id="{8C50C310-07F7-4A67-7350-4B135149B3CD}"/>
              </a:ext>
            </a:extLst>
          </p:cNvPr>
          <p:cNvSpPr txBox="1"/>
          <p:nvPr/>
        </p:nvSpPr>
        <p:spPr>
          <a:xfrm>
            <a:off x="1615194" y="4563010"/>
            <a:ext cx="2496709" cy="369332"/>
          </a:xfrm>
          <a:prstGeom prst="rect">
            <a:avLst/>
          </a:prstGeom>
          <a:noFill/>
        </p:spPr>
        <p:txBody>
          <a:bodyPr wrap="none" rtlCol="0">
            <a:spAutoFit/>
          </a:bodyPr>
          <a:lstStyle/>
          <a:p>
            <a:r>
              <a:rPr lang="en-US"/>
              <a:t>If Person Wear Helmet</a:t>
            </a:r>
          </a:p>
        </p:txBody>
      </p:sp>
      <p:sp>
        <p:nvSpPr>
          <p:cNvPr id="40" name="Rectangle 39">
            <a:extLst>
              <a:ext uri="{FF2B5EF4-FFF2-40B4-BE49-F238E27FC236}">
                <a16:creationId xmlns:a16="http://schemas.microsoft.com/office/drawing/2014/main" id="{11219A89-AC96-599D-4732-C079A2F5200B}"/>
              </a:ext>
            </a:extLst>
          </p:cNvPr>
          <p:cNvSpPr/>
          <p:nvPr/>
        </p:nvSpPr>
        <p:spPr>
          <a:xfrm>
            <a:off x="6715093" y="1069117"/>
            <a:ext cx="902903" cy="1606820"/>
          </a:xfrm>
          <a:prstGeom prst="rect">
            <a:avLst/>
          </a:prstGeom>
          <a:solidFill>
            <a:schemeClr val="bg1">
              <a:alpha val="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70EA100-6BDA-CDD5-4F32-BD4D282A6653}"/>
              </a:ext>
            </a:extLst>
          </p:cNvPr>
          <p:cNvSpPr/>
          <p:nvPr/>
        </p:nvSpPr>
        <p:spPr>
          <a:xfrm>
            <a:off x="8604890" y="1069117"/>
            <a:ext cx="902903" cy="1606820"/>
          </a:xfrm>
          <a:prstGeom prst="rect">
            <a:avLst/>
          </a:prstGeom>
          <a:solidFill>
            <a:schemeClr val="bg1">
              <a:alpha val="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EE4662E-A375-F1B3-FEDA-FD00F4686A9D}"/>
              </a:ext>
            </a:extLst>
          </p:cNvPr>
          <p:cNvSpPr/>
          <p:nvPr/>
        </p:nvSpPr>
        <p:spPr>
          <a:xfrm>
            <a:off x="10211710" y="1069117"/>
            <a:ext cx="902903" cy="1606820"/>
          </a:xfrm>
          <a:prstGeom prst="rect">
            <a:avLst/>
          </a:prstGeom>
          <a:solidFill>
            <a:schemeClr val="bg1">
              <a:alpha val="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27F9642-1D94-65DA-034C-DF8AC3D23E29}"/>
              </a:ext>
            </a:extLst>
          </p:cNvPr>
          <p:cNvSpPr/>
          <p:nvPr/>
        </p:nvSpPr>
        <p:spPr>
          <a:xfrm>
            <a:off x="4906076" y="4006260"/>
            <a:ext cx="902903" cy="1489263"/>
          </a:xfrm>
          <a:prstGeom prst="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77821AB-4161-D690-3D0A-6B93D12821EB}"/>
              </a:ext>
            </a:extLst>
          </p:cNvPr>
          <p:cNvSpPr/>
          <p:nvPr/>
        </p:nvSpPr>
        <p:spPr>
          <a:xfrm>
            <a:off x="6946593" y="4018031"/>
            <a:ext cx="902903" cy="1489263"/>
          </a:xfrm>
          <a:prstGeom prst="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BE3D479-7845-9897-0F32-B85D9D5C2C88}"/>
              </a:ext>
            </a:extLst>
          </p:cNvPr>
          <p:cNvSpPr/>
          <p:nvPr/>
        </p:nvSpPr>
        <p:spPr>
          <a:xfrm>
            <a:off x="8748004" y="3983121"/>
            <a:ext cx="902903" cy="1489263"/>
          </a:xfrm>
          <a:prstGeom prst="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A0C1569-8B64-AEC7-2417-8DD889C7AB67}"/>
              </a:ext>
            </a:extLst>
          </p:cNvPr>
          <p:cNvSpPr/>
          <p:nvPr/>
        </p:nvSpPr>
        <p:spPr>
          <a:xfrm>
            <a:off x="10510163" y="4018031"/>
            <a:ext cx="902903" cy="1489263"/>
          </a:xfrm>
          <a:prstGeom prst="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96DEFEE-6A92-3EFD-A1AF-F154D890F91C}"/>
              </a:ext>
            </a:extLst>
          </p:cNvPr>
          <p:cNvSpPr txBox="1"/>
          <p:nvPr/>
        </p:nvSpPr>
        <p:spPr>
          <a:xfrm>
            <a:off x="6715093" y="2783799"/>
            <a:ext cx="968022" cy="369332"/>
          </a:xfrm>
          <a:prstGeom prst="rect">
            <a:avLst/>
          </a:prstGeom>
          <a:noFill/>
        </p:spPr>
        <p:txBody>
          <a:bodyPr wrap="none" rtlCol="0">
            <a:spAutoFit/>
          </a:bodyPr>
          <a:lstStyle/>
          <a:p>
            <a:r>
              <a:rPr lang="en-US"/>
              <a:t>Positive</a:t>
            </a:r>
          </a:p>
        </p:txBody>
      </p:sp>
      <p:sp>
        <p:nvSpPr>
          <p:cNvPr id="48" name="TextBox 47">
            <a:extLst>
              <a:ext uri="{FF2B5EF4-FFF2-40B4-BE49-F238E27FC236}">
                <a16:creationId xmlns:a16="http://schemas.microsoft.com/office/drawing/2014/main" id="{A779EBA0-4CB5-34E6-B62B-79E773626366}"/>
              </a:ext>
            </a:extLst>
          </p:cNvPr>
          <p:cNvSpPr txBox="1"/>
          <p:nvPr/>
        </p:nvSpPr>
        <p:spPr>
          <a:xfrm>
            <a:off x="6744686" y="5604217"/>
            <a:ext cx="1128194" cy="369332"/>
          </a:xfrm>
          <a:prstGeom prst="rect">
            <a:avLst/>
          </a:prstGeom>
          <a:noFill/>
        </p:spPr>
        <p:txBody>
          <a:bodyPr wrap="none" rtlCol="0">
            <a:spAutoFit/>
          </a:bodyPr>
          <a:lstStyle/>
          <a:p>
            <a:r>
              <a:rPr lang="en-US"/>
              <a:t>Negative</a:t>
            </a:r>
          </a:p>
        </p:txBody>
      </p:sp>
    </p:spTree>
    <p:extLst>
      <p:ext uri="{BB962C8B-B14F-4D97-AF65-F5344CB8AC3E}">
        <p14:creationId xmlns:p14="http://schemas.microsoft.com/office/powerpoint/2010/main" val="1239378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FF5D-3386-9A4E-FBD4-9589E8ECBB38}"/>
              </a:ext>
            </a:extLst>
          </p:cNvPr>
          <p:cNvSpPr>
            <a:spLocks noGrp="1"/>
          </p:cNvSpPr>
          <p:nvPr>
            <p:ph type="title"/>
          </p:nvPr>
        </p:nvSpPr>
        <p:spPr>
          <a:xfrm>
            <a:off x="394316" y="92472"/>
            <a:ext cx="9950103" cy="722776"/>
          </a:xfrm>
        </p:spPr>
        <p:txBody>
          <a:bodyPr/>
          <a:lstStyle/>
          <a:p>
            <a:r>
              <a:rPr lang="en-US"/>
              <a:t>Solution – Model Training</a:t>
            </a:r>
          </a:p>
        </p:txBody>
      </p:sp>
      <p:pic>
        <p:nvPicPr>
          <p:cNvPr id="5" name="Picture 2">
            <a:extLst>
              <a:ext uri="{FF2B5EF4-FFF2-40B4-BE49-F238E27FC236}">
                <a16:creationId xmlns:a16="http://schemas.microsoft.com/office/drawing/2014/main" id="{5A532B7F-8A16-DE00-F811-C1BB5D18E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612" y="1231349"/>
            <a:ext cx="1606820" cy="16068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FD1F991-D012-CE7B-73DB-E97E84690D69}"/>
              </a:ext>
            </a:extLst>
          </p:cNvPr>
          <p:cNvSpPr/>
          <p:nvPr/>
        </p:nvSpPr>
        <p:spPr>
          <a:xfrm>
            <a:off x="5812529" y="1231349"/>
            <a:ext cx="902903" cy="1606820"/>
          </a:xfrm>
          <a:prstGeom prst="rect">
            <a:avLst/>
          </a:prstGeom>
          <a:solidFill>
            <a:schemeClr val="bg1">
              <a:alpha val="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4B134E25-40D4-F2CE-5747-84B2D6C52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612" y="3121361"/>
            <a:ext cx="1606820" cy="15041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669523-AC00-9DFE-B175-E0F493DFC92B}"/>
              </a:ext>
            </a:extLst>
          </p:cNvPr>
          <p:cNvSpPr/>
          <p:nvPr/>
        </p:nvSpPr>
        <p:spPr>
          <a:xfrm>
            <a:off x="5525508" y="3121357"/>
            <a:ext cx="964560" cy="1489263"/>
          </a:xfrm>
          <a:prstGeom prst="rect">
            <a:avLst/>
          </a:prstGeom>
          <a:solidFill>
            <a:schemeClr val="bg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2F39BED-A874-7F33-FEFA-308919F7F157}"/>
              </a:ext>
            </a:extLst>
          </p:cNvPr>
          <p:cNvPicPr>
            <a:picLocks noChangeAspect="1"/>
          </p:cNvPicPr>
          <p:nvPr/>
        </p:nvPicPr>
        <p:blipFill>
          <a:blip r:embed="rId4"/>
          <a:stretch>
            <a:fillRect/>
          </a:stretch>
        </p:blipFill>
        <p:spPr>
          <a:xfrm>
            <a:off x="992239" y="2838169"/>
            <a:ext cx="2006600" cy="520700"/>
          </a:xfrm>
          <a:prstGeom prst="rect">
            <a:avLst/>
          </a:prstGeom>
        </p:spPr>
      </p:pic>
      <p:sp>
        <p:nvSpPr>
          <p:cNvPr id="10" name="TextBox 9">
            <a:extLst>
              <a:ext uri="{FF2B5EF4-FFF2-40B4-BE49-F238E27FC236}">
                <a16:creationId xmlns:a16="http://schemas.microsoft.com/office/drawing/2014/main" id="{2F04D07F-093C-7A6A-D854-DF75FAEDF574}"/>
              </a:ext>
            </a:extLst>
          </p:cNvPr>
          <p:cNvSpPr txBox="1"/>
          <p:nvPr/>
        </p:nvSpPr>
        <p:spPr>
          <a:xfrm>
            <a:off x="807077" y="3873415"/>
            <a:ext cx="2619307" cy="523220"/>
          </a:xfrm>
          <a:prstGeom prst="rect">
            <a:avLst/>
          </a:prstGeom>
          <a:noFill/>
          <a:ln w="38100">
            <a:solidFill>
              <a:srgbClr val="0070C0"/>
            </a:solidFill>
          </a:ln>
        </p:spPr>
        <p:txBody>
          <a:bodyPr wrap="none" rtlCol="0">
            <a:spAutoFit/>
          </a:bodyPr>
          <a:lstStyle/>
          <a:p>
            <a:r>
              <a:rPr lang="en-US" sz="2800"/>
              <a:t>Model Training</a:t>
            </a:r>
          </a:p>
        </p:txBody>
      </p:sp>
      <p:cxnSp>
        <p:nvCxnSpPr>
          <p:cNvPr id="11" name="Straight Connector 10">
            <a:extLst>
              <a:ext uri="{FF2B5EF4-FFF2-40B4-BE49-F238E27FC236}">
                <a16:creationId xmlns:a16="http://schemas.microsoft.com/office/drawing/2014/main" id="{3C5B35B1-905B-4661-D7B5-E2A65A214098}"/>
              </a:ext>
            </a:extLst>
          </p:cNvPr>
          <p:cNvCxnSpPr/>
          <p:nvPr/>
        </p:nvCxnSpPr>
        <p:spPr>
          <a:xfrm>
            <a:off x="4164940" y="848299"/>
            <a:ext cx="0" cy="57177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56BB70-56D8-990D-7903-5E60BFCCE477}"/>
              </a:ext>
            </a:extLst>
          </p:cNvPr>
          <p:cNvSpPr txBox="1"/>
          <p:nvPr/>
        </p:nvSpPr>
        <p:spPr>
          <a:xfrm>
            <a:off x="4922424" y="5041876"/>
            <a:ext cx="1979196" cy="584775"/>
          </a:xfrm>
          <a:prstGeom prst="rect">
            <a:avLst/>
          </a:prstGeom>
          <a:noFill/>
        </p:spPr>
        <p:txBody>
          <a:bodyPr wrap="none" rtlCol="0">
            <a:spAutoFit/>
          </a:bodyPr>
          <a:lstStyle/>
          <a:p>
            <a:r>
              <a:rPr lang="en-US" sz="3200"/>
              <a:t>data.yaml</a:t>
            </a:r>
          </a:p>
        </p:txBody>
      </p:sp>
      <p:sp>
        <p:nvSpPr>
          <p:cNvPr id="13" name="Right Arrow 12">
            <a:extLst>
              <a:ext uri="{FF2B5EF4-FFF2-40B4-BE49-F238E27FC236}">
                <a16:creationId xmlns:a16="http://schemas.microsoft.com/office/drawing/2014/main" id="{20191B5D-94EB-1E45-DDFC-16B0BF5124A9}"/>
              </a:ext>
            </a:extLst>
          </p:cNvPr>
          <p:cNvSpPr/>
          <p:nvPr/>
        </p:nvSpPr>
        <p:spPr>
          <a:xfrm>
            <a:off x="7482455" y="3039890"/>
            <a:ext cx="902903"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Machine Learning Model Icon, HD Png Download , Transparent Png Image -  PNGitem">
            <a:extLst>
              <a:ext uri="{FF2B5EF4-FFF2-40B4-BE49-F238E27FC236}">
                <a16:creationId xmlns:a16="http://schemas.microsoft.com/office/drawing/2014/main" id="{91085799-C700-F6E2-D548-E21B5E89B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2381" y="2338721"/>
            <a:ext cx="1790293" cy="194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4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76E0-4C08-161B-B22F-ACBE7B5592F4}"/>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B24C4D65-65A8-2413-0720-65D145261DB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5733A83-51A9-6624-18D5-48A6300F2B6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8591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20D2-8465-1F21-1588-E81F304BDD65}"/>
              </a:ext>
            </a:extLst>
          </p:cNvPr>
          <p:cNvSpPr>
            <a:spLocks noGrp="1"/>
          </p:cNvSpPr>
          <p:nvPr>
            <p:ph type="title"/>
          </p:nvPr>
        </p:nvSpPr>
        <p:spPr>
          <a:xfrm>
            <a:off x="1050926" y="102155"/>
            <a:ext cx="9950103" cy="1196576"/>
          </a:xfrm>
        </p:spPr>
        <p:txBody>
          <a:bodyPr/>
          <a:lstStyle/>
          <a:p>
            <a:r>
              <a:rPr lang="en-US" dirty="0"/>
              <a:t>Images generated by Dall-e-3</a:t>
            </a:r>
          </a:p>
        </p:txBody>
      </p:sp>
      <p:pic>
        <p:nvPicPr>
          <p:cNvPr id="4" name="Content Placeholder 3">
            <a:extLst>
              <a:ext uri="{FF2B5EF4-FFF2-40B4-BE49-F238E27FC236}">
                <a16:creationId xmlns:a16="http://schemas.microsoft.com/office/drawing/2014/main" id="{D874B58B-B2EC-3117-0FC2-E0D1477554B8}"/>
              </a:ext>
            </a:extLst>
          </p:cNvPr>
          <p:cNvPicPr>
            <a:picLocks noGrp="1" noChangeAspect="1"/>
          </p:cNvPicPr>
          <p:nvPr>
            <p:ph idx="1"/>
          </p:nvPr>
        </p:nvPicPr>
        <p:blipFill>
          <a:blip r:embed="rId2"/>
          <a:stretch>
            <a:fillRect/>
          </a:stretch>
        </p:blipFill>
        <p:spPr>
          <a:xfrm>
            <a:off x="6461126" y="1547814"/>
            <a:ext cx="4679948" cy="4679948"/>
          </a:xfrm>
          <a:prstGeom prst="rect">
            <a:avLst/>
          </a:prstGeom>
        </p:spPr>
      </p:pic>
      <p:pic>
        <p:nvPicPr>
          <p:cNvPr id="5" name="Picture 4">
            <a:extLst>
              <a:ext uri="{FF2B5EF4-FFF2-40B4-BE49-F238E27FC236}">
                <a16:creationId xmlns:a16="http://schemas.microsoft.com/office/drawing/2014/main" id="{19049C3C-FCCF-6408-D713-213F16A71AAC}"/>
              </a:ext>
            </a:extLst>
          </p:cNvPr>
          <p:cNvPicPr>
            <a:picLocks noChangeAspect="1"/>
          </p:cNvPicPr>
          <p:nvPr/>
        </p:nvPicPr>
        <p:blipFill>
          <a:blip r:embed="rId3"/>
          <a:stretch>
            <a:fillRect/>
          </a:stretch>
        </p:blipFill>
        <p:spPr>
          <a:xfrm>
            <a:off x="1050926" y="1547814"/>
            <a:ext cx="4679950" cy="4679950"/>
          </a:xfrm>
          <a:prstGeom prst="rect">
            <a:avLst/>
          </a:prstGeom>
        </p:spPr>
      </p:pic>
      <p:sp>
        <p:nvSpPr>
          <p:cNvPr id="6" name="TextBox 5">
            <a:extLst>
              <a:ext uri="{FF2B5EF4-FFF2-40B4-BE49-F238E27FC236}">
                <a16:creationId xmlns:a16="http://schemas.microsoft.com/office/drawing/2014/main" id="{FA404C23-8CFD-E2E1-4721-8135A19947AB}"/>
              </a:ext>
            </a:extLst>
          </p:cNvPr>
          <p:cNvSpPr txBox="1"/>
          <p:nvPr/>
        </p:nvSpPr>
        <p:spPr>
          <a:xfrm>
            <a:off x="2147888" y="6386513"/>
            <a:ext cx="2486025" cy="369332"/>
          </a:xfrm>
          <a:prstGeom prst="rect">
            <a:avLst/>
          </a:prstGeom>
          <a:noFill/>
        </p:spPr>
        <p:txBody>
          <a:bodyPr wrap="square" rtlCol="0">
            <a:spAutoFit/>
          </a:bodyPr>
          <a:lstStyle/>
          <a:p>
            <a:r>
              <a:rPr lang="en-US" dirty="0"/>
              <a:t>Positive train image</a:t>
            </a:r>
          </a:p>
        </p:txBody>
      </p:sp>
      <p:sp>
        <p:nvSpPr>
          <p:cNvPr id="7" name="TextBox 6">
            <a:extLst>
              <a:ext uri="{FF2B5EF4-FFF2-40B4-BE49-F238E27FC236}">
                <a16:creationId xmlns:a16="http://schemas.microsoft.com/office/drawing/2014/main" id="{17B38C4A-C618-4A51-9E66-C3AB298A9E36}"/>
              </a:ext>
            </a:extLst>
          </p:cNvPr>
          <p:cNvSpPr txBox="1"/>
          <p:nvPr/>
        </p:nvSpPr>
        <p:spPr>
          <a:xfrm>
            <a:off x="7824787" y="6386513"/>
            <a:ext cx="2486025" cy="369332"/>
          </a:xfrm>
          <a:prstGeom prst="rect">
            <a:avLst/>
          </a:prstGeom>
          <a:noFill/>
        </p:spPr>
        <p:txBody>
          <a:bodyPr wrap="square" rtlCol="0">
            <a:spAutoFit/>
          </a:bodyPr>
          <a:lstStyle/>
          <a:p>
            <a:r>
              <a:rPr lang="en-US" dirty="0"/>
              <a:t>Negative train image</a:t>
            </a:r>
          </a:p>
        </p:txBody>
      </p:sp>
    </p:spTree>
    <p:extLst>
      <p:ext uri="{BB962C8B-B14F-4D97-AF65-F5344CB8AC3E}">
        <p14:creationId xmlns:p14="http://schemas.microsoft.com/office/powerpoint/2010/main" val="305692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57" name="Rectangle 2056">
            <a:extLst>
              <a:ext uri="{FF2B5EF4-FFF2-40B4-BE49-F238E27FC236}">
                <a16:creationId xmlns:a16="http://schemas.microsoft.com/office/drawing/2014/main" id="{B66F557C-E9BA-42E6-941B-BB48D70FB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868D673-D014-FE30-52A2-4D2F747068F0}"/>
              </a:ext>
            </a:extLst>
          </p:cNvPr>
          <p:cNvSpPr>
            <a:spLocks noGrp="1"/>
          </p:cNvSpPr>
          <p:nvPr>
            <p:ph sz="half" idx="1"/>
          </p:nvPr>
        </p:nvSpPr>
        <p:spPr>
          <a:xfrm>
            <a:off x="0" y="742103"/>
            <a:ext cx="8936088" cy="5739787"/>
          </a:xfrm>
        </p:spPr>
        <p:txBody>
          <a:bodyPr vert="horz" lIns="91440" tIns="45720" rIns="91440" bIns="45720" rtlCol="0">
            <a:normAutofit/>
          </a:bodyPr>
          <a:lstStyle/>
          <a:p>
            <a:pPr marL="0" indent="0">
              <a:buNone/>
            </a:pPr>
            <a:r>
              <a:rPr lang="en-US" sz="4800">
                <a:latin typeface="+mj-lt"/>
                <a:cs typeface="Times New Roman" panose="02020603050405020304" pitchFamily="18" charset="0"/>
              </a:rPr>
              <a:t>Safety Pledge</a:t>
            </a:r>
          </a:p>
          <a:p>
            <a:pPr marL="0" indent="0">
              <a:buNone/>
            </a:pPr>
            <a:endParaRPr lang="en-US"/>
          </a:p>
          <a:p>
            <a:pPr marL="0" indent="0">
              <a:buNone/>
            </a:pPr>
            <a:r>
              <a:rPr lang="en-US" sz="2800">
                <a:cs typeface="Times New Roman" panose="02020603050405020304" pitchFamily="18" charset="0"/>
              </a:rPr>
              <a:t>Safety is our highest priority</a:t>
            </a:r>
          </a:p>
          <a:p>
            <a:pPr marL="0" indent="0">
              <a:buNone/>
            </a:pPr>
            <a:r>
              <a:rPr lang="en-US" sz="2800">
                <a:cs typeface="Times New Roman" panose="02020603050405020304" pitchFamily="18" charset="0"/>
              </a:rPr>
              <a:t>Every life is precious</a:t>
            </a:r>
          </a:p>
          <a:p>
            <a:pPr marL="0" indent="0">
              <a:buNone/>
            </a:pPr>
            <a:r>
              <a:rPr lang="en-US" sz="2800">
                <a:cs typeface="Times New Roman" panose="02020603050405020304" pitchFamily="18" charset="0"/>
              </a:rPr>
              <a:t>Every accident is avoidable</a:t>
            </a:r>
          </a:p>
          <a:p>
            <a:pPr marL="0" indent="0">
              <a:buNone/>
            </a:pPr>
            <a:r>
              <a:rPr lang="en-US" sz="2800">
                <a:cs typeface="Times New Roman" panose="02020603050405020304" pitchFamily="18" charset="0"/>
              </a:rPr>
              <a:t>We uphold safe practices and strive for zero accident</a:t>
            </a:r>
          </a:p>
        </p:txBody>
      </p:sp>
      <p:pic>
        <p:nvPicPr>
          <p:cNvPr id="2050" name="Picture 2" descr="SP Group">
            <a:extLst>
              <a:ext uri="{FF2B5EF4-FFF2-40B4-BE49-F238E27FC236}">
                <a16:creationId xmlns:a16="http://schemas.microsoft.com/office/drawing/2014/main" id="{4E5B163F-3FB5-94B9-36CC-55EDE3AE71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615"/>
          <a:stretch/>
        </p:blipFill>
        <p:spPr bwMode="auto">
          <a:xfrm>
            <a:off x="8656251" y="-8"/>
            <a:ext cx="3535749" cy="344317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profile of a person wearing a hard hat&#10;&#10;Description automatically generated">
            <a:extLst>
              <a:ext uri="{FF2B5EF4-FFF2-40B4-BE49-F238E27FC236}">
                <a16:creationId xmlns:a16="http://schemas.microsoft.com/office/drawing/2014/main" id="{BB293017-E15A-49D4-99A9-C95109C537B4}"/>
              </a:ext>
            </a:extLst>
          </p:cNvPr>
          <p:cNvPicPr>
            <a:picLocks noChangeAspect="1"/>
          </p:cNvPicPr>
          <p:nvPr/>
        </p:nvPicPr>
        <p:blipFill rotWithShape="1">
          <a:blip r:embed="rId3"/>
          <a:srcRect r="-4" b="3274"/>
          <a:stretch/>
        </p:blipFill>
        <p:spPr>
          <a:xfrm>
            <a:off x="8656251" y="3438144"/>
            <a:ext cx="3535749" cy="3419856"/>
          </a:xfrm>
          <a:prstGeom prst="rect">
            <a:avLst/>
          </a:prstGeom>
        </p:spPr>
      </p:pic>
      <p:sp>
        <p:nvSpPr>
          <p:cNvPr id="2059" name="Freeform: Shape 2058">
            <a:extLst>
              <a:ext uri="{FF2B5EF4-FFF2-40B4-BE49-F238E27FC236}">
                <a16:creationId xmlns:a16="http://schemas.microsoft.com/office/drawing/2014/main" id="{16AC1D56-AFF3-4F35-AD67-F9F590DC1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76754" y="3460725"/>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185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grey logo&#10;&#10;Description automatically generated">
            <a:extLst>
              <a:ext uri="{FF2B5EF4-FFF2-40B4-BE49-F238E27FC236}">
                <a16:creationId xmlns:a16="http://schemas.microsoft.com/office/drawing/2014/main" id="{09767DDB-18A3-CD23-4A4E-218EDD6F13F0}"/>
              </a:ext>
            </a:extLst>
          </p:cNvPr>
          <p:cNvPicPr>
            <a:picLocks noChangeAspect="1"/>
          </p:cNvPicPr>
          <p:nvPr/>
        </p:nvPicPr>
        <p:blipFill rotWithShape="1">
          <a:blip r:embed="rId2"/>
          <a:srcRect r="63395"/>
          <a:stretch/>
        </p:blipFill>
        <p:spPr>
          <a:xfrm rot="7418167">
            <a:off x="2068512" y="704715"/>
            <a:ext cx="6245389" cy="5502361"/>
          </a:xfrm>
          <a:prstGeom prst="rect">
            <a:avLst/>
          </a:prstGeom>
        </p:spPr>
      </p:pic>
      <p:sp>
        <p:nvSpPr>
          <p:cNvPr id="6" name="TextBox 5">
            <a:extLst>
              <a:ext uri="{FF2B5EF4-FFF2-40B4-BE49-F238E27FC236}">
                <a16:creationId xmlns:a16="http://schemas.microsoft.com/office/drawing/2014/main" id="{FB710288-337F-C590-7ED0-D09BBEDCAEBF}"/>
              </a:ext>
            </a:extLst>
          </p:cNvPr>
          <p:cNvSpPr txBox="1"/>
          <p:nvPr/>
        </p:nvSpPr>
        <p:spPr>
          <a:xfrm>
            <a:off x="2831336" y="2885016"/>
            <a:ext cx="5155893" cy="584775"/>
          </a:xfrm>
          <a:prstGeom prst="rect">
            <a:avLst/>
          </a:prstGeom>
          <a:noFill/>
        </p:spPr>
        <p:txBody>
          <a:bodyPr wrap="square" rtlCol="0">
            <a:spAutoFit/>
          </a:bodyPr>
          <a:lstStyle/>
          <a:p>
            <a:r>
              <a:rPr lang="en-US" sz="3200"/>
              <a:t>Every accident is avoidable</a:t>
            </a:r>
          </a:p>
        </p:txBody>
      </p:sp>
    </p:spTree>
    <p:extLst>
      <p:ext uri="{BB962C8B-B14F-4D97-AF65-F5344CB8AC3E}">
        <p14:creationId xmlns:p14="http://schemas.microsoft.com/office/powerpoint/2010/main" val="317879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P Group">
            <a:extLst>
              <a:ext uri="{FF2B5EF4-FFF2-40B4-BE49-F238E27FC236}">
                <a16:creationId xmlns:a16="http://schemas.microsoft.com/office/drawing/2014/main" id="{4E5B163F-3FB5-94B9-36CC-55EDE3AE71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615"/>
          <a:stretch/>
        </p:blipFill>
        <p:spPr bwMode="auto">
          <a:xfrm>
            <a:off x="8656251" y="-8"/>
            <a:ext cx="3535749" cy="34431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90E4A8F-90B3-4248-323B-BB9A3AD8B4DB}"/>
              </a:ext>
            </a:extLst>
          </p:cNvPr>
          <p:cNvSpPr>
            <a:spLocks noGrp="1"/>
          </p:cNvSpPr>
          <p:nvPr>
            <p:ph type="title"/>
          </p:nvPr>
        </p:nvSpPr>
        <p:spPr>
          <a:xfrm>
            <a:off x="0" y="23313"/>
            <a:ext cx="9942739" cy="1100950"/>
          </a:xfrm>
        </p:spPr>
        <p:txBody>
          <a:bodyPr/>
          <a:lstStyle/>
          <a:p>
            <a:r>
              <a:rPr lang="en-US"/>
              <a:t>Problem Statement</a:t>
            </a:r>
          </a:p>
        </p:txBody>
      </p:sp>
      <p:sp>
        <p:nvSpPr>
          <p:cNvPr id="11" name="Content Placeholder 10">
            <a:extLst>
              <a:ext uri="{FF2B5EF4-FFF2-40B4-BE49-F238E27FC236}">
                <a16:creationId xmlns:a16="http://schemas.microsoft.com/office/drawing/2014/main" id="{60CFDFFB-C52D-4335-4096-93589AC18091}"/>
              </a:ext>
            </a:extLst>
          </p:cNvPr>
          <p:cNvSpPr>
            <a:spLocks noGrp="1"/>
          </p:cNvSpPr>
          <p:nvPr>
            <p:ph sz="half" idx="2"/>
          </p:nvPr>
        </p:nvSpPr>
        <p:spPr>
          <a:xfrm>
            <a:off x="119921" y="2531048"/>
            <a:ext cx="8261021" cy="4679220"/>
          </a:xfrm>
        </p:spPr>
        <p:txBody>
          <a:bodyPr>
            <a:normAutofit/>
          </a:bodyPr>
          <a:lstStyle/>
          <a:p>
            <a:pPr marL="0" indent="0">
              <a:buNone/>
            </a:pPr>
            <a:r>
              <a:rPr lang="en-US" sz="4000"/>
              <a:t>If safety helmet is worn by worker?</a:t>
            </a:r>
          </a:p>
        </p:txBody>
      </p:sp>
      <p:pic>
        <p:nvPicPr>
          <p:cNvPr id="12" name="Picture 11" descr="A person wearing a hard hat and safety jacket&#10;&#10;Description automatically generated">
            <a:extLst>
              <a:ext uri="{FF2B5EF4-FFF2-40B4-BE49-F238E27FC236}">
                <a16:creationId xmlns:a16="http://schemas.microsoft.com/office/drawing/2014/main" id="{C65451C8-DA3C-30CA-E215-CB8019DBCF5B}"/>
              </a:ext>
            </a:extLst>
          </p:cNvPr>
          <p:cNvPicPr>
            <a:picLocks noChangeAspect="1"/>
          </p:cNvPicPr>
          <p:nvPr/>
        </p:nvPicPr>
        <p:blipFill>
          <a:blip r:embed="rId3"/>
          <a:stretch>
            <a:fillRect/>
          </a:stretch>
        </p:blipFill>
        <p:spPr>
          <a:xfrm>
            <a:off x="8656250" y="3298937"/>
            <a:ext cx="3535750" cy="3535750"/>
          </a:xfrm>
          <a:prstGeom prst="rect">
            <a:avLst/>
          </a:prstGeom>
        </p:spPr>
      </p:pic>
    </p:spTree>
    <p:extLst>
      <p:ext uri="{BB962C8B-B14F-4D97-AF65-F5344CB8AC3E}">
        <p14:creationId xmlns:p14="http://schemas.microsoft.com/office/powerpoint/2010/main" val="2714397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3A52-DF63-BD3D-A7AA-4D5AC09E25D5}"/>
              </a:ext>
            </a:extLst>
          </p:cNvPr>
          <p:cNvSpPr>
            <a:spLocks noGrp="1"/>
          </p:cNvSpPr>
          <p:nvPr>
            <p:ph type="title"/>
          </p:nvPr>
        </p:nvSpPr>
        <p:spPr>
          <a:xfrm>
            <a:off x="499293" y="0"/>
            <a:ext cx="9950103" cy="1177837"/>
          </a:xfrm>
        </p:spPr>
        <p:txBody>
          <a:bodyPr/>
          <a:lstStyle/>
          <a:p>
            <a:r>
              <a:rPr lang="en-US"/>
              <a:t>Challenges</a:t>
            </a:r>
          </a:p>
        </p:txBody>
      </p:sp>
      <p:pic>
        <p:nvPicPr>
          <p:cNvPr id="6" name="Content Placeholder 5" descr="A pair of hard hats on a table&#10;&#10;Description automatically generated">
            <a:extLst>
              <a:ext uri="{FF2B5EF4-FFF2-40B4-BE49-F238E27FC236}">
                <a16:creationId xmlns:a16="http://schemas.microsoft.com/office/drawing/2014/main" id="{2F4C6682-06FF-65FE-6C33-2DD3A18DA36E}"/>
              </a:ext>
            </a:extLst>
          </p:cNvPr>
          <p:cNvPicPr>
            <a:picLocks noGrp="1" noChangeAspect="1"/>
          </p:cNvPicPr>
          <p:nvPr>
            <p:ph sz="half" idx="1"/>
          </p:nvPr>
        </p:nvPicPr>
        <p:blipFill>
          <a:blip r:embed="rId2"/>
          <a:stretch>
            <a:fillRect/>
          </a:stretch>
        </p:blipFill>
        <p:spPr>
          <a:xfrm>
            <a:off x="691773" y="1285215"/>
            <a:ext cx="3340582" cy="1673713"/>
          </a:xfrm>
        </p:spPr>
      </p:pic>
      <p:pic>
        <p:nvPicPr>
          <p:cNvPr id="8" name="Content Placeholder 7" descr="A person holding an orange hard hat&#10;&#10;Description automatically generated">
            <a:extLst>
              <a:ext uri="{FF2B5EF4-FFF2-40B4-BE49-F238E27FC236}">
                <a16:creationId xmlns:a16="http://schemas.microsoft.com/office/drawing/2014/main" id="{1BED4CD9-ABBD-ECA2-2933-3D66D41C1677}"/>
              </a:ext>
            </a:extLst>
          </p:cNvPr>
          <p:cNvPicPr>
            <a:picLocks noGrp="1" noChangeAspect="1"/>
          </p:cNvPicPr>
          <p:nvPr>
            <p:ph sz="half" idx="2"/>
          </p:nvPr>
        </p:nvPicPr>
        <p:blipFill>
          <a:blip r:embed="rId3"/>
          <a:stretch>
            <a:fillRect/>
          </a:stretch>
        </p:blipFill>
        <p:spPr>
          <a:xfrm>
            <a:off x="691772" y="3513564"/>
            <a:ext cx="3340582" cy="2067833"/>
          </a:xfrm>
        </p:spPr>
      </p:pic>
      <p:pic>
        <p:nvPicPr>
          <p:cNvPr id="10" name="Picture 9" descr="A person wearing a hard hat and safety jacket&#10;&#10;Description automatically generated">
            <a:extLst>
              <a:ext uri="{FF2B5EF4-FFF2-40B4-BE49-F238E27FC236}">
                <a16:creationId xmlns:a16="http://schemas.microsoft.com/office/drawing/2014/main" id="{AED3B578-D947-EB3C-A462-3880F5EBB5A9}"/>
              </a:ext>
            </a:extLst>
          </p:cNvPr>
          <p:cNvPicPr>
            <a:picLocks noChangeAspect="1"/>
          </p:cNvPicPr>
          <p:nvPr/>
        </p:nvPicPr>
        <p:blipFill>
          <a:blip r:embed="rId4"/>
          <a:stretch>
            <a:fillRect/>
          </a:stretch>
        </p:blipFill>
        <p:spPr>
          <a:xfrm>
            <a:off x="6821025" y="1285215"/>
            <a:ext cx="4296182" cy="4296182"/>
          </a:xfrm>
          <a:prstGeom prst="rect">
            <a:avLst/>
          </a:prstGeom>
        </p:spPr>
      </p:pic>
      <p:pic>
        <p:nvPicPr>
          <p:cNvPr id="14" name="Graphic 13" descr="Tick with solid fill">
            <a:extLst>
              <a:ext uri="{FF2B5EF4-FFF2-40B4-BE49-F238E27FC236}">
                <a16:creationId xmlns:a16="http://schemas.microsoft.com/office/drawing/2014/main" id="{2C90F92A-AFC8-07C5-77E5-16DEB201C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4986" y="2576974"/>
            <a:ext cx="1464661" cy="1464661"/>
          </a:xfrm>
          <a:prstGeom prst="rect">
            <a:avLst/>
          </a:prstGeom>
        </p:spPr>
      </p:pic>
      <p:pic>
        <p:nvPicPr>
          <p:cNvPr id="16" name="Graphic 15" descr="Close with solid fill">
            <a:extLst>
              <a:ext uri="{FF2B5EF4-FFF2-40B4-BE49-F238E27FC236}">
                <a16:creationId xmlns:a16="http://schemas.microsoft.com/office/drawing/2014/main" id="{BAF471CA-9FC4-9B9D-6654-1BC8ADB921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3620" y="2693952"/>
            <a:ext cx="1164373" cy="1164373"/>
          </a:xfrm>
          <a:prstGeom prst="rect">
            <a:avLst/>
          </a:prstGeom>
        </p:spPr>
      </p:pic>
      <p:sp>
        <p:nvSpPr>
          <p:cNvPr id="17" name="Rounded Rectangle 16">
            <a:extLst>
              <a:ext uri="{FF2B5EF4-FFF2-40B4-BE49-F238E27FC236}">
                <a16:creationId xmlns:a16="http://schemas.microsoft.com/office/drawing/2014/main" id="{398665C5-E557-3F67-3DEF-C75B27099E38}"/>
              </a:ext>
            </a:extLst>
          </p:cNvPr>
          <p:cNvSpPr/>
          <p:nvPr/>
        </p:nvSpPr>
        <p:spPr>
          <a:xfrm>
            <a:off x="594336" y="5818822"/>
            <a:ext cx="3535454" cy="82445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Object Detection</a:t>
            </a:r>
          </a:p>
        </p:txBody>
      </p:sp>
      <p:sp>
        <p:nvSpPr>
          <p:cNvPr id="19" name="Rounded Rectangle 18">
            <a:extLst>
              <a:ext uri="{FF2B5EF4-FFF2-40B4-BE49-F238E27FC236}">
                <a16:creationId xmlns:a16="http://schemas.microsoft.com/office/drawing/2014/main" id="{A682CDD8-632F-E817-8C25-152BF8D78CC9}"/>
              </a:ext>
            </a:extLst>
          </p:cNvPr>
          <p:cNvSpPr/>
          <p:nvPr/>
        </p:nvSpPr>
        <p:spPr>
          <a:xfrm>
            <a:off x="6821024" y="5788904"/>
            <a:ext cx="4296181" cy="82445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Object Relation Detection</a:t>
            </a:r>
          </a:p>
        </p:txBody>
      </p:sp>
    </p:spTree>
    <p:extLst>
      <p:ext uri="{BB962C8B-B14F-4D97-AF65-F5344CB8AC3E}">
        <p14:creationId xmlns:p14="http://schemas.microsoft.com/office/powerpoint/2010/main" val="208921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FDC0-A528-8079-B5B8-9676F8A25D4D}"/>
              </a:ext>
            </a:extLst>
          </p:cNvPr>
          <p:cNvSpPr>
            <a:spLocks noGrp="1"/>
          </p:cNvSpPr>
          <p:nvPr>
            <p:ph type="title"/>
          </p:nvPr>
        </p:nvSpPr>
        <p:spPr>
          <a:xfrm>
            <a:off x="357834" y="0"/>
            <a:ext cx="11349484" cy="1349115"/>
          </a:xfrm>
        </p:spPr>
        <p:txBody>
          <a:bodyPr/>
          <a:lstStyle/>
          <a:p>
            <a:r>
              <a:rPr lang="en-US"/>
              <a:t>Challenges</a:t>
            </a:r>
          </a:p>
        </p:txBody>
      </p:sp>
      <p:sp>
        <p:nvSpPr>
          <p:cNvPr id="7" name="Rounded Rectangle 6">
            <a:extLst>
              <a:ext uri="{FF2B5EF4-FFF2-40B4-BE49-F238E27FC236}">
                <a16:creationId xmlns:a16="http://schemas.microsoft.com/office/drawing/2014/main" id="{6F96D3EE-8AC9-1DCB-D220-A1970AD5DA31}"/>
              </a:ext>
            </a:extLst>
          </p:cNvPr>
          <p:cNvSpPr/>
          <p:nvPr/>
        </p:nvSpPr>
        <p:spPr>
          <a:xfrm>
            <a:off x="487195" y="5526930"/>
            <a:ext cx="3535454" cy="82445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Low Quality Manually Labeled Data </a:t>
            </a:r>
          </a:p>
        </p:txBody>
      </p:sp>
      <p:sp>
        <p:nvSpPr>
          <p:cNvPr id="8" name="Rounded Rectangle 7">
            <a:extLst>
              <a:ext uri="{FF2B5EF4-FFF2-40B4-BE49-F238E27FC236}">
                <a16:creationId xmlns:a16="http://schemas.microsoft.com/office/drawing/2014/main" id="{8B1372FC-965A-C25D-C718-5AEF9DACAA06}"/>
              </a:ext>
            </a:extLst>
          </p:cNvPr>
          <p:cNvSpPr/>
          <p:nvPr/>
        </p:nvSpPr>
        <p:spPr>
          <a:xfrm>
            <a:off x="7180857" y="5526929"/>
            <a:ext cx="3535454" cy="82445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Relation Labeled Data With High Quality</a:t>
            </a:r>
          </a:p>
        </p:txBody>
      </p:sp>
      <p:pic>
        <p:nvPicPr>
          <p:cNvPr id="10" name="Picture 9" descr="A person sitting on a truck&#10;&#10;Description automatically generated">
            <a:extLst>
              <a:ext uri="{FF2B5EF4-FFF2-40B4-BE49-F238E27FC236}">
                <a16:creationId xmlns:a16="http://schemas.microsoft.com/office/drawing/2014/main" id="{0F5BEEA7-9468-2EF1-7CDE-921D2D3C2D66}"/>
              </a:ext>
            </a:extLst>
          </p:cNvPr>
          <p:cNvPicPr>
            <a:picLocks noChangeAspect="1"/>
          </p:cNvPicPr>
          <p:nvPr/>
        </p:nvPicPr>
        <p:blipFill>
          <a:blip r:embed="rId2"/>
          <a:stretch>
            <a:fillRect/>
          </a:stretch>
        </p:blipFill>
        <p:spPr>
          <a:xfrm>
            <a:off x="222922" y="1395890"/>
            <a:ext cx="4064000" cy="4064000"/>
          </a:xfrm>
          <a:prstGeom prst="rect">
            <a:avLst/>
          </a:prstGeom>
        </p:spPr>
      </p:pic>
      <p:pic>
        <p:nvPicPr>
          <p:cNvPr id="12" name="Picture 11" descr="A group of people in hard hats talking to each other&#10;&#10;Description automatically generated">
            <a:extLst>
              <a:ext uri="{FF2B5EF4-FFF2-40B4-BE49-F238E27FC236}">
                <a16:creationId xmlns:a16="http://schemas.microsoft.com/office/drawing/2014/main" id="{8E1F15D4-D484-1FCC-DCD5-10B0AF8A03E8}"/>
              </a:ext>
            </a:extLst>
          </p:cNvPr>
          <p:cNvPicPr>
            <a:picLocks noChangeAspect="1"/>
          </p:cNvPicPr>
          <p:nvPr/>
        </p:nvPicPr>
        <p:blipFill>
          <a:blip r:embed="rId3"/>
          <a:stretch>
            <a:fillRect/>
          </a:stretch>
        </p:blipFill>
        <p:spPr>
          <a:xfrm>
            <a:off x="6916584" y="1406022"/>
            <a:ext cx="4064000" cy="4064000"/>
          </a:xfrm>
          <a:prstGeom prst="rect">
            <a:avLst/>
          </a:prstGeom>
        </p:spPr>
      </p:pic>
      <p:sp>
        <p:nvSpPr>
          <p:cNvPr id="13" name="Rectangle 12">
            <a:extLst>
              <a:ext uri="{FF2B5EF4-FFF2-40B4-BE49-F238E27FC236}">
                <a16:creationId xmlns:a16="http://schemas.microsoft.com/office/drawing/2014/main" id="{4A971F62-6ADD-AF17-12C5-93BA1F4F4C8D}"/>
              </a:ext>
            </a:extLst>
          </p:cNvPr>
          <p:cNvSpPr/>
          <p:nvPr/>
        </p:nvSpPr>
        <p:spPr>
          <a:xfrm>
            <a:off x="1858780" y="1813810"/>
            <a:ext cx="764499" cy="68954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185B95-9B4E-55F3-0330-70B5DC7C0869}"/>
              </a:ext>
            </a:extLst>
          </p:cNvPr>
          <p:cNvSpPr txBox="1"/>
          <p:nvPr/>
        </p:nvSpPr>
        <p:spPr>
          <a:xfrm>
            <a:off x="2569466" y="1789251"/>
            <a:ext cx="912429" cy="369332"/>
          </a:xfrm>
          <a:prstGeom prst="rect">
            <a:avLst/>
          </a:prstGeom>
          <a:noFill/>
          <a:ln>
            <a:noFill/>
          </a:ln>
        </p:spPr>
        <p:txBody>
          <a:bodyPr wrap="none" rtlCol="0">
            <a:spAutoFit/>
          </a:bodyPr>
          <a:lstStyle/>
          <a:p>
            <a:r>
              <a:rPr lang="en-US">
                <a:solidFill>
                  <a:schemeClr val="bg1"/>
                </a:solidFill>
              </a:rPr>
              <a:t>helmet</a:t>
            </a:r>
          </a:p>
        </p:txBody>
      </p:sp>
      <p:sp>
        <p:nvSpPr>
          <p:cNvPr id="15" name="Rectangle 14">
            <a:extLst>
              <a:ext uri="{FF2B5EF4-FFF2-40B4-BE49-F238E27FC236}">
                <a16:creationId xmlns:a16="http://schemas.microsoft.com/office/drawing/2014/main" id="{DC5F0B0B-FD5A-905E-E508-958CA63E2479}"/>
              </a:ext>
            </a:extLst>
          </p:cNvPr>
          <p:cNvSpPr/>
          <p:nvPr/>
        </p:nvSpPr>
        <p:spPr>
          <a:xfrm>
            <a:off x="7377658" y="1444477"/>
            <a:ext cx="896912" cy="122377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68EE9DB-2E4A-3B0F-B852-80D75878E644}"/>
              </a:ext>
            </a:extLst>
          </p:cNvPr>
          <p:cNvSpPr txBox="1"/>
          <p:nvPr/>
        </p:nvSpPr>
        <p:spPr>
          <a:xfrm>
            <a:off x="7028378" y="1075145"/>
            <a:ext cx="1920206" cy="369332"/>
          </a:xfrm>
          <a:prstGeom prst="rect">
            <a:avLst/>
          </a:prstGeom>
          <a:noFill/>
          <a:ln>
            <a:noFill/>
          </a:ln>
        </p:spPr>
        <p:txBody>
          <a:bodyPr wrap="none" rtlCol="0">
            <a:spAutoFit/>
          </a:bodyPr>
          <a:lstStyle/>
          <a:p>
            <a:r>
              <a:rPr lang="en-US"/>
              <a:t>Person in helmet</a:t>
            </a:r>
          </a:p>
        </p:txBody>
      </p:sp>
      <p:pic>
        <p:nvPicPr>
          <p:cNvPr id="18" name="Graphic 17" descr="Close with solid fill">
            <a:extLst>
              <a:ext uri="{FF2B5EF4-FFF2-40B4-BE49-F238E27FC236}">
                <a16:creationId xmlns:a16="http://schemas.microsoft.com/office/drawing/2014/main" id="{34102322-2E67-E3DC-4583-B8FDA85BA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2549" y="4329037"/>
            <a:ext cx="1164373" cy="1164373"/>
          </a:xfrm>
          <a:prstGeom prst="rect">
            <a:avLst/>
          </a:prstGeom>
        </p:spPr>
      </p:pic>
      <p:pic>
        <p:nvPicPr>
          <p:cNvPr id="19" name="Graphic 18" descr="Tick with solid fill">
            <a:extLst>
              <a:ext uri="{FF2B5EF4-FFF2-40B4-BE49-F238E27FC236}">
                <a16:creationId xmlns:a16="http://schemas.microsoft.com/office/drawing/2014/main" id="{A99CE738-CC7A-9C2F-F556-33081B8E3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57675" y="4178892"/>
            <a:ext cx="1464661" cy="1464661"/>
          </a:xfrm>
          <a:prstGeom prst="rect">
            <a:avLst/>
          </a:prstGeom>
        </p:spPr>
      </p:pic>
    </p:spTree>
    <p:extLst>
      <p:ext uri="{BB962C8B-B14F-4D97-AF65-F5344CB8AC3E}">
        <p14:creationId xmlns:p14="http://schemas.microsoft.com/office/powerpoint/2010/main" val="324833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5E38-F066-9B8D-0DD4-F6A3937EC6BA}"/>
              </a:ext>
            </a:extLst>
          </p:cNvPr>
          <p:cNvSpPr>
            <a:spLocks noGrp="1"/>
          </p:cNvSpPr>
          <p:nvPr>
            <p:ph type="title"/>
          </p:nvPr>
        </p:nvSpPr>
        <p:spPr>
          <a:xfrm>
            <a:off x="91692" y="0"/>
            <a:ext cx="11105002" cy="909480"/>
          </a:xfrm>
        </p:spPr>
        <p:txBody>
          <a:bodyPr/>
          <a:lstStyle/>
          <a:p>
            <a:r>
              <a:rPr lang="en-US"/>
              <a:t>Solution</a:t>
            </a:r>
          </a:p>
        </p:txBody>
      </p:sp>
      <p:pic>
        <p:nvPicPr>
          <p:cNvPr id="12290" name="Picture 2" descr="ChatGPT Logo PNG With Transparent Background">
            <a:extLst>
              <a:ext uri="{FF2B5EF4-FFF2-40B4-BE49-F238E27FC236}">
                <a16:creationId xmlns:a16="http://schemas.microsoft.com/office/drawing/2014/main" id="{7C9C00EF-B880-071F-2C0A-C68F92794D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65847" b="-675"/>
          <a:stretch/>
        </p:blipFill>
        <p:spPr bwMode="auto">
          <a:xfrm>
            <a:off x="294528" y="2024404"/>
            <a:ext cx="687562" cy="59236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BCABEA6-420D-FDF3-D225-AB372A5BC336}"/>
              </a:ext>
            </a:extLst>
          </p:cNvPr>
          <p:cNvSpPr/>
          <p:nvPr/>
        </p:nvSpPr>
        <p:spPr>
          <a:xfrm>
            <a:off x="1827559" y="1736809"/>
            <a:ext cx="2003625" cy="6295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Stable Diffusion</a:t>
            </a:r>
          </a:p>
        </p:txBody>
      </p:sp>
      <p:sp>
        <p:nvSpPr>
          <p:cNvPr id="6" name="Rounded Rectangle 5">
            <a:extLst>
              <a:ext uri="{FF2B5EF4-FFF2-40B4-BE49-F238E27FC236}">
                <a16:creationId xmlns:a16="http://schemas.microsoft.com/office/drawing/2014/main" id="{21F4F7A1-77DB-A136-6E83-BE1EFB54464A}"/>
              </a:ext>
            </a:extLst>
          </p:cNvPr>
          <p:cNvSpPr/>
          <p:nvPr/>
        </p:nvSpPr>
        <p:spPr>
          <a:xfrm>
            <a:off x="1838585" y="2401755"/>
            <a:ext cx="2003625" cy="6295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Dall-e-3</a:t>
            </a:r>
            <a:endParaRPr lang="en-US"/>
          </a:p>
        </p:txBody>
      </p:sp>
      <p:sp>
        <p:nvSpPr>
          <p:cNvPr id="20" name="Decision 19">
            <a:extLst>
              <a:ext uri="{FF2B5EF4-FFF2-40B4-BE49-F238E27FC236}">
                <a16:creationId xmlns:a16="http://schemas.microsoft.com/office/drawing/2014/main" id="{56ABD59A-71E8-5981-D2CF-056C5ADB8B18}"/>
              </a:ext>
            </a:extLst>
          </p:cNvPr>
          <p:cNvSpPr/>
          <p:nvPr/>
        </p:nvSpPr>
        <p:spPr>
          <a:xfrm>
            <a:off x="8279954" y="2429870"/>
            <a:ext cx="1858781" cy="770804"/>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GPT4V</a:t>
            </a:r>
          </a:p>
        </p:txBody>
      </p:sp>
      <p:pic>
        <p:nvPicPr>
          <p:cNvPr id="12294" name="Picture 6" descr="Partial sample of the safety helmet dataset contains various scenarios. |  Download Scientific Diagram">
            <a:extLst>
              <a:ext uri="{FF2B5EF4-FFF2-40B4-BE49-F238E27FC236}">
                <a16:creationId xmlns:a16="http://schemas.microsoft.com/office/drawing/2014/main" id="{F9ACEB67-31BF-DE86-415C-4445D838FE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596"/>
          <a:stretch/>
        </p:blipFill>
        <p:spPr bwMode="auto">
          <a:xfrm>
            <a:off x="4801096" y="1535205"/>
            <a:ext cx="2197002" cy="19404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artial sample of the safety helmet dataset contains various scenarios. |  Download Scientific Diagram">
            <a:extLst>
              <a:ext uri="{FF2B5EF4-FFF2-40B4-BE49-F238E27FC236}">
                <a16:creationId xmlns:a16="http://schemas.microsoft.com/office/drawing/2014/main" id="{83DC22E0-F673-FFAE-F5FF-2E0D0CFA94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807"/>
          <a:stretch/>
        </p:blipFill>
        <p:spPr bwMode="auto">
          <a:xfrm>
            <a:off x="8133338" y="4536398"/>
            <a:ext cx="2189662" cy="19404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6D8E296-665B-3744-73A3-A896FF232CFE}"/>
              </a:ext>
            </a:extLst>
          </p:cNvPr>
          <p:cNvPicPr>
            <a:picLocks noChangeAspect="1"/>
          </p:cNvPicPr>
          <p:nvPr/>
        </p:nvPicPr>
        <p:blipFill>
          <a:blip r:embed="rId4"/>
          <a:stretch>
            <a:fillRect/>
          </a:stretch>
        </p:blipFill>
        <p:spPr>
          <a:xfrm>
            <a:off x="4089400" y="5214204"/>
            <a:ext cx="2006600" cy="520700"/>
          </a:xfrm>
          <a:prstGeom prst="rect">
            <a:avLst/>
          </a:prstGeom>
        </p:spPr>
      </p:pic>
      <p:pic>
        <p:nvPicPr>
          <p:cNvPr id="12296" name="Picture 8" descr="Machine Learning Model Icon, HD Png Download , Transparent Png Image -  PNGitem">
            <a:extLst>
              <a:ext uri="{FF2B5EF4-FFF2-40B4-BE49-F238E27FC236}">
                <a16:creationId xmlns:a16="http://schemas.microsoft.com/office/drawing/2014/main" id="{04C0AACB-76C4-7202-B3FB-222C03F0F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10" y="4566772"/>
            <a:ext cx="1790293" cy="1940308"/>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Arrow 23">
            <a:extLst>
              <a:ext uri="{FF2B5EF4-FFF2-40B4-BE49-F238E27FC236}">
                <a16:creationId xmlns:a16="http://schemas.microsoft.com/office/drawing/2014/main" id="{D4953B89-7EEA-273B-CF91-F1C086B8A2BF}"/>
              </a:ext>
            </a:extLst>
          </p:cNvPr>
          <p:cNvSpPr/>
          <p:nvPr/>
        </p:nvSpPr>
        <p:spPr>
          <a:xfrm>
            <a:off x="3985927" y="2193487"/>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1409883-E428-CA7D-9A4C-134DD58C2244}"/>
              </a:ext>
            </a:extLst>
          </p:cNvPr>
          <p:cNvSpPr/>
          <p:nvPr/>
        </p:nvSpPr>
        <p:spPr>
          <a:xfrm>
            <a:off x="7106072" y="2137495"/>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45C5A57E-6437-2727-4A79-CECD185CB5CB}"/>
              </a:ext>
            </a:extLst>
          </p:cNvPr>
          <p:cNvSpPr/>
          <p:nvPr/>
        </p:nvSpPr>
        <p:spPr>
          <a:xfrm>
            <a:off x="8937554" y="3493759"/>
            <a:ext cx="581230" cy="754958"/>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B0E752A4-8EE2-134D-B19F-ED534FAF4173}"/>
              </a:ext>
            </a:extLst>
          </p:cNvPr>
          <p:cNvSpPr/>
          <p:nvPr/>
        </p:nvSpPr>
        <p:spPr>
          <a:xfrm>
            <a:off x="1059461" y="2051602"/>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A0DCD40D-F166-03EB-53AD-0248A1056914}"/>
              </a:ext>
            </a:extLst>
          </p:cNvPr>
          <p:cNvSpPr/>
          <p:nvPr/>
        </p:nvSpPr>
        <p:spPr>
          <a:xfrm rot="10800000">
            <a:off x="6566807" y="5063635"/>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74E784C4-45DE-4244-CA05-490BF2019AD2}"/>
              </a:ext>
            </a:extLst>
          </p:cNvPr>
          <p:cNvSpPr/>
          <p:nvPr/>
        </p:nvSpPr>
        <p:spPr>
          <a:xfrm rot="10800000">
            <a:off x="2924385" y="5092885"/>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A746EB9-B0DE-3137-A46A-02A3D6BD6DCB}"/>
              </a:ext>
            </a:extLst>
          </p:cNvPr>
          <p:cNvSpPr txBox="1"/>
          <p:nvPr/>
        </p:nvSpPr>
        <p:spPr>
          <a:xfrm>
            <a:off x="91692" y="3438766"/>
            <a:ext cx="2082064" cy="954107"/>
          </a:xfrm>
          <a:prstGeom prst="rect">
            <a:avLst/>
          </a:prstGeom>
          <a:noFill/>
          <a:ln w="38100">
            <a:solidFill>
              <a:srgbClr val="0070C0"/>
            </a:solidFill>
          </a:ln>
        </p:spPr>
        <p:txBody>
          <a:bodyPr wrap="square" rtlCol="0">
            <a:spAutoFit/>
          </a:bodyPr>
          <a:lstStyle/>
          <a:p>
            <a:r>
              <a:rPr lang="en-US" sz="2800"/>
              <a:t>Prompt Generation</a:t>
            </a:r>
          </a:p>
        </p:txBody>
      </p:sp>
      <p:sp>
        <p:nvSpPr>
          <p:cNvPr id="31" name="TextBox 30">
            <a:extLst>
              <a:ext uri="{FF2B5EF4-FFF2-40B4-BE49-F238E27FC236}">
                <a16:creationId xmlns:a16="http://schemas.microsoft.com/office/drawing/2014/main" id="{554E5038-C879-4507-2321-2F2711E1A52C}"/>
              </a:ext>
            </a:extLst>
          </p:cNvPr>
          <p:cNvSpPr txBox="1"/>
          <p:nvPr/>
        </p:nvSpPr>
        <p:spPr>
          <a:xfrm>
            <a:off x="3194861" y="3609628"/>
            <a:ext cx="3129511" cy="523220"/>
          </a:xfrm>
          <a:prstGeom prst="rect">
            <a:avLst/>
          </a:prstGeom>
          <a:noFill/>
          <a:ln w="38100">
            <a:solidFill>
              <a:srgbClr val="0070C0"/>
            </a:solidFill>
          </a:ln>
        </p:spPr>
        <p:txBody>
          <a:bodyPr wrap="none" rtlCol="0">
            <a:spAutoFit/>
          </a:bodyPr>
          <a:lstStyle/>
          <a:p>
            <a:r>
              <a:rPr lang="en-US" sz="2800"/>
              <a:t>Image Generation</a:t>
            </a:r>
          </a:p>
        </p:txBody>
      </p:sp>
      <p:sp>
        <p:nvSpPr>
          <p:cNvPr id="32" name="TextBox 31">
            <a:extLst>
              <a:ext uri="{FF2B5EF4-FFF2-40B4-BE49-F238E27FC236}">
                <a16:creationId xmlns:a16="http://schemas.microsoft.com/office/drawing/2014/main" id="{83664E54-19C4-AC92-39E6-01E399457F3A}"/>
              </a:ext>
            </a:extLst>
          </p:cNvPr>
          <p:cNvSpPr txBox="1"/>
          <p:nvPr/>
        </p:nvSpPr>
        <p:spPr>
          <a:xfrm>
            <a:off x="8104935" y="414929"/>
            <a:ext cx="2827697" cy="523220"/>
          </a:xfrm>
          <a:prstGeom prst="rect">
            <a:avLst/>
          </a:prstGeom>
          <a:noFill/>
          <a:ln w="38100">
            <a:solidFill>
              <a:srgbClr val="0070C0"/>
            </a:solidFill>
          </a:ln>
        </p:spPr>
        <p:txBody>
          <a:bodyPr wrap="none" rtlCol="0">
            <a:spAutoFit/>
          </a:bodyPr>
          <a:lstStyle/>
          <a:p>
            <a:r>
              <a:rPr lang="en-US" sz="2800"/>
              <a:t>Labeled Dataset</a:t>
            </a:r>
          </a:p>
        </p:txBody>
      </p:sp>
      <p:sp>
        <p:nvSpPr>
          <p:cNvPr id="33" name="TextBox 32">
            <a:extLst>
              <a:ext uri="{FF2B5EF4-FFF2-40B4-BE49-F238E27FC236}">
                <a16:creationId xmlns:a16="http://schemas.microsoft.com/office/drawing/2014/main" id="{BC5A3C2B-6898-7AAD-A149-D08DD270B143}"/>
              </a:ext>
            </a:extLst>
          </p:cNvPr>
          <p:cNvSpPr txBox="1"/>
          <p:nvPr/>
        </p:nvSpPr>
        <p:spPr>
          <a:xfrm>
            <a:off x="3815748" y="6198317"/>
            <a:ext cx="2619307" cy="523220"/>
          </a:xfrm>
          <a:prstGeom prst="rect">
            <a:avLst/>
          </a:prstGeom>
          <a:noFill/>
          <a:ln w="38100">
            <a:solidFill>
              <a:srgbClr val="0070C0"/>
            </a:solidFill>
          </a:ln>
        </p:spPr>
        <p:txBody>
          <a:bodyPr wrap="none" rtlCol="0">
            <a:spAutoFit/>
          </a:bodyPr>
          <a:lstStyle/>
          <a:p>
            <a:r>
              <a:rPr lang="en-US" sz="2800"/>
              <a:t>Model Training</a:t>
            </a:r>
          </a:p>
        </p:txBody>
      </p:sp>
      <p:sp>
        <p:nvSpPr>
          <p:cNvPr id="34" name="Decision 33">
            <a:extLst>
              <a:ext uri="{FF2B5EF4-FFF2-40B4-BE49-F238E27FC236}">
                <a16:creationId xmlns:a16="http://schemas.microsoft.com/office/drawing/2014/main" id="{7CC70451-A673-8532-46D4-6FD0F04D052E}"/>
              </a:ext>
            </a:extLst>
          </p:cNvPr>
          <p:cNvSpPr/>
          <p:nvPr/>
        </p:nvSpPr>
        <p:spPr>
          <a:xfrm>
            <a:off x="7816955" y="1368289"/>
            <a:ext cx="2827696" cy="770804"/>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GroundingDino</a:t>
            </a:r>
          </a:p>
        </p:txBody>
      </p:sp>
      <p:sp>
        <p:nvSpPr>
          <p:cNvPr id="35" name="TextBox 34">
            <a:extLst>
              <a:ext uri="{FF2B5EF4-FFF2-40B4-BE49-F238E27FC236}">
                <a16:creationId xmlns:a16="http://schemas.microsoft.com/office/drawing/2014/main" id="{B5644CBF-9947-74E7-C6B8-54354A24F03E}"/>
              </a:ext>
            </a:extLst>
          </p:cNvPr>
          <p:cNvSpPr txBox="1"/>
          <p:nvPr/>
        </p:nvSpPr>
        <p:spPr>
          <a:xfrm>
            <a:off x="9753091" y="2057858"/>
            <a:ext cx="887872" cy="369332"/>
          </a:xfrm>
          <a:prstGeom prst="rect">
            <a:avLst/>
          </a:prstGeom>
          <a:noFill/>
        </p:spPr>
        <p:txBody>
          <a:bodyPr wrap="none" rtlCol="0">
            <a:spAutoFit/>
          </a:bodyPr>
          <a:lstStyle/>
          <a:p>
            <a:r>
              <a:rPr lang="en-US"/>
              <a:t>Person</a:t>
            </a:r>
          </a:p>
        </p:txBody>
      </p:sp>
      <p:sp>
        <p:nvSpPr>
          <p:cNvPr id="36" name="TextBox 35">
            <a:extLst>
              <a:ext uri="{FF2B5EF4-FFF2-40B4-BE49-F238E27FC236}">
                <a16:creationId xmlns:a16="http://schemas.microsoft.com/office/drawing/2014/main" id="{631CF7F4-4E82-B214-CDF1-D171754823E7}"/>
              </a:ext>
            </a:extLst>
          </p:cNvPr>
          <p:cNvSpPr txBox="1"/>
          <p:nvPr/>
        </p:nvSpPr>
        <p:spPr>
          <a:xfrm>
            <a:off x="9432149" y="3306785"/>
            <a:ext cx="2496709" cy="369332"/>
          </a:xfrm>
          <a:prstGeom prst="rect">
            <a:avLst/>
          </a:prstGeom>
          <a:noFill/>
        </p:spPr>
        <p:txBody>
          <a:bodyPr wrap="none" rtlCol="0">
            <a:spAutoFit/>
          </a:bodyPr>
          <a:lstStyle/>
          <a:p>
            <a:r>
              <a:rPr lang="en-US"/>
              <a:t>If Person Wear Helmet</a:t>
            </a:r>
          </a:p>
        </p:txBody>
      </p:sp>
    </p:spTree>
    <p:extLst>
      <p:ext uri="{BB962C8B-B14F-4D97-AF65-F5344CB8AC3E}">
        <p14:creationId xmlns:p14="http://schemas.microsoft.com/office/powerpoint/2010/main" val="1744460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D565F6-70E9-2764-3555-2E7E6F22142C}"/>
              </a:ext>
            </a:extLst>
          </p:cNvPr>
          <p:cNvSpPr>
            <a:spLocks noGrp="1"/>
          </p:cNvSpPr>
          <p:nvPr>
            <p:ph type="title"/>
          </p:nvPr>
        </p:nvSpPr>
        <p:spPr>
          <a:xfrm>
            <a:off x="91692" y="22712"/>
            <a:ext cx="11825488" cy="629587"/>
          </a:xfrm>
        </p:spPr>
        <p:txBody>
          <a:bodyPr/>
          <a:lstStyle/>
          <a:p>
            <a:r>
              <a:rPr lang="en-US"/>
              <a:t>Solution – Prompt Generation</a:t>
            </a:r>
          </a:p>
        </p:txBody>
      </p:sp>
      <p:pic>
        <p:nvPicPr>
          <p:cNvPr id="8" name="Picture 2" descr="ChatGPT Logo PNG With Transparent Background">
            <a:extLst>
              <a:ext uri="{FF2B5EF4-FFF2-40B4-BE49-F238E27FC236}">
                <a16:creationId xmlns:a16="http://schemas.microsoft.com/office/drawing/2014/main" id="{4EAAD19B-E6B8-13BE-51F7-D51372865D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65847" b="-675"/>
          <a:stretch/>
        </p:blipFill>
        <p:spPr bwMode="auto">
          <a:xfrm>
            <a:off x="1524039" y="2467869"/>
            <a:ext cx="1095732" cy="9440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BCC4421-6144-9F54-1E39-1E1255BD34D2}"/>
              </a:ext>
            </a:extLst>
          </p:cNvPr>
          <p:cNvSpPr txBox="1"/>
          <p:nvPr/>
        </p:nvSpPr>
        <p:spPr>
          <a:xfrm>
            <a:off x="207238" y="4223670"/>
            <a:ext cx="3288593" cy="523220"/>
          </a:xfrm>
          <a:prstGeom prst="rect">
            <a:avLst/>
          </a:prstGeom>
          <a:noFill/>
          <a:ln w="38100">
            <a:solidFill>
              <a:srgbClr val="0070C0"/>
            </a:solidFill>
          </a:ln>
        </p:spPr>
        <p:txBody>
          <a:bodyPr wrap="none" rtlCol="0">
            <a:spAutoFit/>
          </a:bodyPr>
          <a:lstStyle/>
          <a:p>
            <a:r>
              <a:rPr lang="en-US" sz="2800"/>
              <a:t>Prompt Generation</a:t>
            </a:r>
          </a:p>
        </p:txBody>
      </p:sp>
      <p:sp>
        <p:nvSpPr>
          <p:cNvPr id="14" name="TextBox 13">
            <a:extLst>
              <a:ext uri="{FF2B5EF4-FFF2-40B4-BE49-F238E27FC236}">
                <a16:creationId xmlns:a16="http://schemas.microsoft.com/office/drawing/2014/main" id="{DEA63523-1073-AE57-8C50-994289B1D2DA}"/>
              </a:ext>
            </a:extLst>
          </p:cNvPr>
          <p:cNvSpPr txBox="1"/>
          <p:nvPr/>
        </p:nvSpPr>
        <p:spPr>
          <a:xfrm>
            <a:off x="4508651" y="1468715"/>
            <a:ext cx="7254291" cy="2031325"/>
          </a:xfrm>
          <a:prstGeom prst="rect">
            <a:avLst/>
          </a:prstGeom>
          <a:noFill/>
          <a:ln>
            <a:solidFill>
              <a:srgbClr val="0070C0"/>
            </a:solidFill>
          </a:ln>
        </p:spPr>
        <p:txBody>
          <a:bodyPr wrap="square">
            <a:spAutoFit/>
          </a:bodyPr>
          <a:lstStyle/>
          <a:p>
            <a:r>
              <a:rPr lang="en-SG" b="0" i="0" u="none" strike="noStrike">
                <a:solidFill>
                  <a:srgbClr val="000000"/>
                </a:solidFill>
                <a:effectLst/>
                <a:highlight>
                  <a:srgbClr val="FFFFFF"/>
                </a:highlight>
                <a:latin typeface="Arial" panose="020B0604020202020204" pitchFamily="34" charset="0"/>
              </a:rPr>
              <a:t>I have to generate an image dataset for a human wear safety helmet detection model with stable diffusion. Give me 30 different prompts to obtain images of different situations like construction site, High voltage electricity site that helmet correctly worn by workers in different environments and poses. Your response must be only in the form of a python list of strings. Add the string ", photo , 4k, high resolution" at the end of each string</a:t>
            </a:r>
            <a:endParaRPr lang="en-US"/>
          </a:p>
        </p:txBody>
      </p:sp>
      <p:sp>
        <p:nvSpPr>
          <p:cNvPr id="15" name="Down Arrow 14">
            <a:extLst>
              <a:ext uri="{FF2B5EF4-FFF2-40B4-BE49-F238E27FC236}">
                <a16:creationId xmlns:a16="http://schemas.microsoft.com/office/drawing/2014/main" id="{483AAABF-F746-941C-CDFA-F966C600F46A}"/>
              </a:ext>
            </a:extLst>
          </p:cNvPr>
          <p:cNvSpPr/>
          <p:nvPr/>
        </p:nvSpPr>
        <p:spPr>
          <a:xfrm>
            <a:off x="7396993" y="3866911"/>
            <a:ext cx="462709" cy="374643"/>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5F1FCDA-AF09-E57D-596B-650B5E61EF86}"/>
              </a:ext>
            </a:extLst>
          </p:cNvPr>
          <p:cNvSpPr txBox="1"/>
          <p:nvPr/>
        </p:nvSpPr>
        <p:spPr>
          <a:xfrm>
            <a:off x="4508649" y="4608426"/>
            <a:ext cx="7254291" cy="646331"/>
          </a:xfrm>
          <a:prstGeom prst="rect">
            <a:avLst/>
          </a:prstGeom>
          <a:noFill/>
          <a:ln>
            <a:solidFill>
              <a:srgbClr val="0070C0"/>
            </a:solidFill>
          </a:ln>
        </p:spPr>
        <p:txBody>
          <a:bodyPr wrap="square">
            <a:spAutoFit/>
          </a:bodyPr>
          <a:lstStyle/>
          <a:p>
            <a:r>
              <a:rPr lang="en-SG" b="0" i="0" u="none" strike="noStrike">
                <a:solidFill>
                  <a:srgbClr val="000000"/>
                </a:solidFill>
                <a:effectLst/>
                <a:highlight>
                  <a:srgbClr val="FFFFFF"/>
                </a:highlight>
                <a:latin typeface="Arial" panose="020B0604020202020204" pitchFamily="34" charset="0"/>
              </a:rPr>
              <a:t>prompts = [ "Construction worker wearing safety helmet at a construction site, photo, 4k, high resolution", … , ".."]</a:t>
            </a:r>
            <a:endParaRPr lang="en-US"/>
          </a:p>
        </p:txBody>
      </p:sp>
      <p:pic>
        <p:nvPicPr>
          <p:cNvPr id="19" name="Picture 2" descr="ChatGPT Logo PNG With Transparent Background">
            <a:extLst>
              <a:ext uri="{FF2B5EF4-FFF2-40B4-BE49-F238E27FC236}">
                <a16:creationId xmlns:a16="http://schemas.microsoft.com/office/drawing/2014/main" id="{7B332188-A470-4242-9B01-955C4296A6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65847" b="-675"/>
          <a:stretch/>
        </p:blipFill>
        <p:spPr bwMode="auto">
          <a:xfrm>
            <a:off x="8135794" y="3665418"/>
            <a:ext cx="687562" cy="592363"/>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a:extLst>
              <a:ext uri="{FF2B5EF4-FFF2-40B4-BE49-F238E27FC236}">
                <a16:creationId xmlns:a16="http://schemas.microsoft.com/office/drawing/2014/main" id="{A83172CA-3209-2E47-0B05-C1DD29281E3B}"/>
              </a:ext>
            </a:extLst>
          </p:cNvPr>
          <p:cNvSpPr/>
          <p:nvPr/>
        </p:nvSpPr>
        <p:spPr>
          <a:xfrm>
            <a:off x="591160" y="2689797"/>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8CA38BC4-F37D-DC63-C948-64A648D80095}"/>
              </a:ext>
            </a:extLst>
          </p:cNvPr>
          <p:cNvSpPr/>
          <p:nvPr/>
        </p:nvSpPr>
        <p:spPr>
          <a:xfrm>
            <a:off x="2651378" y="2641870"/>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B4613BE-CCF9-7FD5-EBDB-A5CABB6BF8DF}"/>
              </a:ext>
            </a:extLst>
          </p:cNvPr>
          <p:cNvSpPr txBox="1"/>
          <p:nvPr/>
        </p:nvSpPr>
        <p:spPr>
          <a:xfrm>
            <a:off x="91692" y="2258458"/>
            <a:ext cx="945323" cy="369332"/>
          </a:xfrm>
          <a:prstGeom prst="rect">
            <a:avLst/>
          </a:prstGeom>
          <a:noFill/>
        </p:spPr>
        <p:txBody>
          <a:bodyPr wrap="none" rtlCol="0">
            <a:spAutoFit/>
          </a:bodyPr>
          <a:lstStyle/>
          <a:p>
            <a:r>
              <a:rPr lang="en-US"/>
              <a:t>Prompt</a:t>
            </a:r>
          </a:p>
        </p:txBody>
      </p:sp>
      <p:sp>
        <p:nvSpPr>
          <p:cNvPr id="25" name="TextBox 24">
            <a:extLst>
              <a:ext uri="{FF2B5EF4-FFF2-40B4-BE49-F238E27FC236}">
                <a16:creationId xmlns:a16="http://schemas.microsoft.com/office/drawing/2014/main" id="{5079E53B-487E-E88E-196D-84581E458416}"/>
              </a:ext>
            </a:extLst>
          </p:cNvPr>
          <p:cNvSpPr txBox="1"/>
          <p:nvPr/>
        </p:nvSpPr>
        <p:spPr>
          <a:xfrm>
            <a:off x="2824526" y="2248179"/>
            <a:ext cx="1046312" cy="369332"/>
          </a:xfrm>
          <a:prstGeom prst="rect">
            <a:avLst/>
          </a:prstGeom>
          <a:noFill/>
        </p:spPr>
        <p:txBody>
          <a:bodyPr wrap="none" rtlCol="0">
            <a:spAutoFit/>
          </a:bodyPr>
          <a:lstStyle/>
          <a:p>
            <a:r>
              <a:rPr lang="en-US"/>
              <a:t>Prompts</a:t>
            </a:r>
          </a:p>
        </p:txBody>
      </p:sp>
      <p:cxnSp>
        <p:nvCxnSpPr>
          <p:cNvPr id="27" name="Straight Connector 26">
            <a:extLst>
              <a:ext uri="{FF2B5EF4-FFF2-40B4-BE49-F238E27FC236}">
                <a16:creationId xmlns:a16="http://schemas.microsoft.com/office/drawing/2014/main" id="{BF912254-10F9-5935-CDA6-CD9986B3BAB1}"/>
              </a:ext>
            </a:extLst>
          </p:cNvPr>
          <p:cNvCxnSpPr/>
          <p:nvPr/>
        </p:nvCxnSpPr>
        <p:spPr>
          <a:xfrm>
            <a:off x="4087258" y="848299"/>
            <a:ext cx="0" cy="57177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7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9D37-8C05-46F7-3EDC-0ABF3B90D03C}"/>
              </a:ext>
            </a:extLst>
          </p:cNvPr>
          <p:cNvSpPr>
            <a:spLocks noGrp="1"/>
          </p:cNvSpPr>
          <p:nvPr>
            <p:ph type="title"/>
          </p:nvPr>
        </p:nvSpPr>
        <p:spPr>
          <a:xfrm>
            <a:off x="218046" y="0"/>
            <a:ext cx="9950103" cy="848299"/>
          </a:xfrm>
        </p:spPr>
        <p:txBody>
          <a:bodyPr/>
          <a:lstStyle/>
          <a:p>
            <a:r>
              <a:rPr lang="en-US"/>
              <a:t>Solution – Image Generation</a:t>
            </a:r>
          </a:p>
        </p:txBody>
      </p:sp>
      <p:sp>
        <p:nvSpPr>
          <p:cNvPr id="6" name="Rounded Rectangle 5">
            <a:extLst>
              <a:ext uri="{FF2B5EF4-FFF2-40B4-BE49-F238E27FC236}">
                <a16:creationId xmlns:a16="http://schemas.microsoft.com/office/drawing/2014/main" id="{AA238CA9-6443-C987-893A-BA575F5D9D71}"/>
              </a:ext>
            </a:extLst>
          </p:cNvPr>
          <p:cNvSpPr/>
          <p:nvPr/>
        </p:nvSpPr>
        <p:spPr>
          <a:xfrm>
            <a:off x="978497" y="3054987"/>
            <a:ext cx="2003625" cy="6295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Stable Diffusion</a:t>
            </a:r>
          </a:p>
        </p:txBody>
      </p:sp>
      <p:sp>
        <p:nvSpPr>
          <p:cNvPr id="7" name="Rounded Rectangle 6">
            <a:extLst>
              <a:ext uri="{FF2B5EF4-FFF2-40B4-BE49-F238E27FC236}">
                <a16:creationId xmlns:a16="http://schemas.microsoft.com/office/drawing/2014/main" id="{9531D671-BE1A-0EFD-463B-FC076C5D8AAD}"/>
              </a:ext>
            </a:extLst>
          </p:cNvPr>
          <p:cNvSpPr/>
          <p:nvPr/>
        </p:nvSpPr>
        <p:spPr>
          <a:xfrm>
            <a:off x="978497" y="4279261"/>
            <a:ext cx="2003625" cy="6295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Dall-e-3</a:t>
            </a:r>
            <a:endParaRPr lang="en-US"/>
          </a:p>
        </p:txBody>
      </p:sp>
      <p:sp>
        <p:nvSpPr>
          <p:cNvPr id="8" name="Right Arrow 7">
            <a:extLst>
              <a:ext uri="{FF2B5EF4-FFF2-40B4-BE49-F238E27FC236}">
                <a16:creationId xmlns:a16="http://schemas.microsoft.com/office/drawing/2014/main" id="{9382E288-20A2-6088-ACC6-531F4DD5571B}"/>
              </a:ext>
            </a:extLst>
          </p:cNvPr>
          <p:cNvSpPr/>
          <p:nvPr/>
        </p:nvSpPr>
        <p:spPr>
          <a:xfrm>
            <a:off x="271302" y="3741292"/>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3C0A11-53A7-8012-43E0-30C0598CD09B}"/>
              </a:ext>
            </a:extLst>
          </p:cNvPr>
          <p:cNvSpPr txBox="1"/>
          <p:nvPr/>
        </p:nvSpPr>
        <p:spPr>
          <a:xfrm>
            <a:off x="271302" y="5136096"/>
            <a:ext cx="3129511" cy="523220"/>
          </a:xfrm>
          <a:prstGeom prst="rect">
            <a:avLst/>
          </a:prstGeom>
          <a:noFill/>
          <a:ln w="38100">
            <a:solidFill>
              <a:srgbClr val="0070C0"/>
            </a:solidFill>
          </a:ln>
        </p:spPr>
        <p:txBody>
          <a:bodyPr wrap="none" rtlCol="0">
            <a:spAutoFit/>
          </a:bodyPr>
          <a:lstStyle/>
          <a:p>
            <a:r>
              <a:rPr lang="en-US" sz="2800"/>
              <a:t>Image Generation</a:t>
            </a:r>
          </a:p>
        </p:txBody>
      </p:sp>
      <p:sp>
        <p:nvSpPr>
          <p:cNvPr id="10" name="Right Arrow 9">
            <a:extLst>
              <a:ext uri="{FF2B5EF4-FFF2-40B4-BE49-F238E27FC236}">
                <a16:creationId xmlns:a16="http://schemas.microsoft.com/office/drawing/2014/main" id="{22690288-BB75-AD8C-DE6C-0379ABE81096}"/>
              </a:ext>
            </a:extLst>
          </p:cNvPr>
          <p:cNvSpPr/>
          <p:nvPr/>
        </p:nvSpPr>
        <p:spPr>
          <a:xfrm>
            <a:off x="3047215" y="3707031"/>
            <a:ext cx="707195" cy="537969"/>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2007C0-EB8A-D494-D1DE-0A4DF35FA72A}"/>
              </a:ext>
            </a:extLst>
          </p:cNvPr>
          <p:cNvSpPr txBox="1"/>
          <p:nvPr/>
        </p:nvSpPr>
        <p:spPr>
          <a:xfrm>
            <a:off x="4706953" y="1046212"/>
            <a:ext cx="7254291" cy="646331"/>
          </a:xfrm>
          <a:prstGeom prst="rect">
            <a:avLst/>
          </a:prstGeom>
          <a:noFill/>
          <a:ln>
            <a:solidFill>
              <a:srgbClr val="0070C0"/>
            </a:solidFill>
          </a:ln>
        </p:spPr>
        <p:txBody>
          <a:bodyPr wrap="square">
            <a:spAutoFit/>
          </a:bodyPr>
          <a:lstStyle/>
          <a:p>
            <a:r>
              <a:rPr lang="en-SG" b="0" i="0" u="none" strike="noStrike">
                <a:solidFill>
                  <a:srgbClr val="000000"/>
                </a:solidFill>
                <a:effectLst/>
                <a:highlight>
                  <a:srgbClr val="FFFFFF"/>
                </a:highlight>
                <a:latin typeface="Arial" panose="020B0604020202020204" pitchFamily="34" charset="0"/>
              </a:rPr>
              <a:t>prompts = [ "Construction worker wearing safety helmet at a construction site, photo, 4k, high resolution", … , ".."]</a:t>
            </a:r>
            <a:endParaRPr lang="en-US"/>
          </a:p>
        </p:txBody>
      </p:sp>
      <p:sp>
        <p:nvSpPr>
          <p:cNvPr id="12" name="Down Arrow 11">
            <a:extLst>
              <a:ext uri="{FF2B5EF4-FFF2-40B4-BE49-F238E27FC236}">
                <a16:creationId xmlns:a16="http://schemas.microsoft.com/office/drawing/2014/main" id="{4BE9BD3A-F24D-A3F0-4659-B35173736F8E}"/>
              </a:ext>
            </a:extLst>
          </p:cNvPr>
          <p:cNvSpPr/>
          <p:nvPr/>
        </p:nvSpPr>
        <p:spPr>
          <a:xfrm>
            <a:off x="7293166" y="1692543"/>
            <a:ext cx="275422" cy="32354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2EACC467-9B32-459E-82C4-0BC01534F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180" y="2102842"/>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B052062D-B8CD-B253-B35F-FA6A102BE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409" y="2102842"/>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3DBF930E-2BE3-0297-A84B-903A29EB3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027" y="2102842"/>
            <a:ext cx="1606820" cy="16068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CEBA9293-55D8-66F0-E8A1-DDF1FEF5F8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0118" y="2102842"/>
            <a:ext cx="1606820" cy="16068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5273ECC-1EB6-630B-24CA-F87E71169580}"/>
              </a:ext>
            </a:extLst>
          </p:cNvPr>
          <p:cNvSpPr txBox="1"/>
          <p:nvPr/>
        </p:nvSpPr>
        <p:spPr>
          <a:xfrm>
            <a:off x="4706952" y="4040875"/>
            <a:ext cx="7254291" cy="923330"/>
          </a:xfrm>
          <a:prstGeom prst="rect">
            <a:avLst/>
          </a:prstGeom>
          <a:noFill/>
          <a:ln>
            <a:solidFill>
              <a:srgbClr val="0070C0"/>
            </a:solidFill>
          </a:ln>
        </p:spPr>
        <p:txBody>
          <a:bodyPr wrap="square">
            <a:spAutoFit/>
          </a:bodyPr>
          <a:lstStyle/>
          <a:p>
            <a:r>
              <a:rPr lang="en-SG" b="0" i="0" u="none" strike="noStrike">
                <a:solidFill>
                  <a:srgbClr val="000000"/>
                </a:solidFill>
                <a:effectLst/>
                <a:highlight>
                  <a:srgbClr val="FFFFFF"/>
                </a:highlight>
                <a:latin typeface="Arial" panose="020B0604020202020204" pitchFamily="34" charset="0"/>
              </a:rPr>
              <a:t>prompts </a:t>
            </a:r>
            <a:r>
              <a:rPr lang="en-SG">
                <a:solidFill>
                  <a:srgbClr val="000000"/>
                </a:solidFill>
                <a:highlight>
                  <a:srgbClr val="FFFFFF"/>
                </a:highlight>
                <a:latin typeface="Arial" panose="020B0604020202020204" pitchFamily="34" charset="0"/>
              </a:rPr>
              <a:t>= ["human walking on a busy street, photo, 4k, high resolution", "human studying in a library, photo, 4k, high resolution”,".."]</a:t>
            </a:r>
            <a:endParaRPr lang="en-US">
              <a:solidFill>
                <a:srgbClr val="000000"/>
              </a:solidFill>
              <a:highlight>
                <a:srgbClr val="FFFFFF"/>
              </a:highlight>
              <a:latin typeface="Arial" panose="020B0604020202020204" pitchFamily="34" charset="0"/>
            </a:endParaRPr>
          </a:p>
        </p:txBody>
      </p:sp>
      <p:sp>
        <p:nvSpPr>
          <p:cNvPr id="18" name="Down Arrow 17">
            <a:extLst>
              <a:ext uri="{FF2B5EF4-FFF2-40B4-BE49-F238E27FC236}">
                <a16:creationId xmlns:a16="http://schemas.microsoft.com/office/drawing/2014/main" id="{DBD41AB2-40C9-D109-A938-A44B20383D5C}"/>
              </a:ext>
            </a:extLst>
          </p:cNvPr>
          <p:cNvSpPr/>
          <p:nvPr/>
        </p:nvSpPr>
        <p:spPr>
          <a:xfrm>
            <a:off x="7430877" y="5003685"/>
            <a:ext cx="275422" cy="323544"/>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644B60DF-2044-DF7F-75F9-600120E85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180" y="5295418"/>
            <a:ext cx="1504108" cy="150410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F53B462-877C-0108-D6E0-850A77ED3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0493" y="5295416"/>
            <a:ext cx="1504107" cy="150410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940D127-9328-39D1-112B-6D73CC7EED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8027" y="5295415"/>
            <a:ext cx="1606820" cy="150410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8D054344-9CAB-20B6-241D-61FED14BED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5117" y="5272275"/>
            <a:ext cx="1606820" cy="152182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607F5F6-0C46-9530-3C81-9A3BB15EED51}"/>
              </a:ext>
            </a:extLst>
          </p:cNvPr>
          <p:cNvSpPr txBox="1"/>
          <p:nvPr/>
        </p:nvSpPr>
        <p:spPr>
          <a:xfrm>
            <a:off x="-67815" y="2685655"/>
            <a:ext cx="1046312" cy="369332"/>
          </a:xfrm>
          <a:prstGeom prst="rect">
            <a:avLst/>
          </a:prstGeom>
          <a:noFill/>
        </p:spPr>
        <p:txBody>
          <a:bodyPr wrap="none" rtlCol="0">
            <a:spAutoFit/>
          </a:bodyPr>
          <a:lstStyle/>
          <a:p>
            <a:r>
              <a:rPr lang="en-US"/>
              <a:t>Prompts</a:t>
            </a:r>
          </a:p>
        </p:txBody>
      </p:sp>
      <p:sp>
        <p:nvSpPr>
          <p:cNvPr id="20" name="TextBox 19">
            <a:extLst>
              <a:ext uri="{FF2B5EF4-FFF2-40B4-BE49-F238E27FC236}">
                <a16:creationId xmlns:a16="http://schemas.microsoft.com/office/drawing/2014/main" id="{EAD3490C-9274-64B2-E46A-D88276662ACE}"/>
              </a:ext>
            </a:extLst>
          </p:cNvPr>
          <p:cNvSpPr txBox="1"/>
          <p:nvPr/>
        </p:nvSpPr>
        <p:spPr>
          <a:xfrm>
            <a:off x="3075483" y="2685265"/>
            <a:ext cx="946093" cy="369332"/>
          </a:xfrm>
          <a:prstGeom prst="rect">
            <a:avLst/>
          </a:prstGeom>
          <a:noFill/>
        </p:spPr>
        <p:txBody>
          <a:bodyPr wrap="none" rtlCol="0">
            <a:spAutoFit/>
          </a:bodyPr>
          <a:lstStyle/>
          <a:p>
            <a:r>
              <a:rPr lang="en-US"/>
              <a:t>Images</a:t>
            </a:r>
          </a:p>
        </p:txBody>
      </p:sp>
      <p:cxnSp>
        <p:nvCxnSpPr>
          <p:cNvPr id="21" name="Straight Connector 20">
            <a:extLst>
              <a:ext uri="{FF2B5EF4-FFF2-40B4-BE49-F238E27FC236}">
                <a16:creationId xmlns:a16="http://schemas.microsoft.com/office/drawing/2014/main" id="{268256BC-4BB5-7FBB-33F8-C19762A7A4ED}"/>
              </a:ext>
            </a:extLst>
          </p:cNvPr>
          <p:cNvCxnSpPr/>
          <p:nvPr/>
        </p:nvCxnSpPr>
        <p:spPr>
          <a:xfrm>
            <a:off x="4076480" y="882415"/>
            <a:ext cx="0" cy="57177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724189"/>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43641"/>
      </a:dk2>
      <a:lt2>
        <a:srgbClr val="E6E8E2"/>
      </a:lt2>
      <a:accent1>
        <a:srgbClr val="A496C6"/>
      </a:accent1>
      <a:accent2>
        <a:srgbClr val="7F86BA"/>
      </a:accent2>
      <a:accent3>
        <a:srgbClr val="8AA7C0"/>
      </a:accent3>
      <a:accent4>
        <a:srgbClr val="78AEB0"/>
      </a:accent4>
      <a:accent5>
        <a:srgbClr val="83AD9D"/>
      </a:accent5>
      <a:accent6>
        <a:srgbClr val="78AF83"/>
      </a:accent6>
      <a:hlink>
        <a:srgbClr val="798953"/>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emplate>Frame</Template>
  <TotalTime>1108</TotalTime>
  <Words>377</Words>
  <Application>Microsoft Macintosh PowerPoint</Application>
  <PresentationFormat>Widescreen</PresentationFormat>
  <Paragraphs>67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Avenir Next LT Pro Light</vt:lpstr>
      <vt:lpstr>Times New Roman</vt:lpstr>
      <vt:lpstr>BlocksVTI</vt:lpstr>
      <vt:lpstr>Safety Cheers</vt:lpstr>
      <vt:lpstr>PowerPoint Presentation</vt:lpstr>
      <vt:lpstr>PowerPoint Presentation</vt:lpstr>
      <vt:lpstr>Problem Statement</vt:lpstr>
      <vt:lpstr>Challenges</vt:lpstr>
      <vt:lpstr>Challenges</vt:lpstr>
      <vt:lpstr>Solution</vt:lpstr>
      <vt:lpstr>Solution – Prompt Generation</vt:lpstr>
      <vt:lpstr>Solution – Image Generation</vt:lpstr>
      <vt:lpstr>Solution – Image Generation Negative Cases</vt:lpstr>
      <vt:lpstr>Examples Grounded-SAM + inpainting</vt:lpstr>
      <vt:lpstr>Examples Grounded-SAM + inpainting</vt:lpstr>
      <vt:lpstr>Solution – Labeled Image</vt:lpstr>
      <vt:lpstr>Solution – Model Training</vt:lpstr>
      <vt:lpstr>Demo</vt:lpstr>
      <vt:lpstr>Images generated by Dall-e-3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Cheers</dc:title>
  <dc:creator>Tiantian Guo</dc:creator>
  <cp:lastModifiedBy>Tiantian Guo</cp:lastModifiedBy>
  <cp:revision>2</cp:revision>
  <dcterms:created xsi:type="dcterms:W3CDTF">2024-03-21T09:23:04Z</dcterms:created>
  <dcterms:modified xsi:type="dcterms:W3CDTF">2024-03-22T03:51:29Z</dcterms:modified>
</cp:coreProperties>
</file>